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3" r:id="rId3"/>
  </p:sldMasterIdLst>
  <p:sldIdLst>
    <p:sldId id="257" r:id="rId4"/>
    <p:sldId id="270" r:id="rId5"/>
    <p:sldId id="258" r:id="rId6"/>
    <p:sldId id="259" r:id="rId7"/>
    <p:sldId id="260" r:id="rId8"/>
    <p:sldId id="271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73" r:id="rId17"/>
    <p:sldId id="274" r:id="rId18"/>
    <p:sldId id="282" r:id="rId19"/>
    <p:sldId id="285" r:id="rId20"/>
    <p:sldId id="284" r:id="rId21"/>
    <p:sldId id="286" r:id="rId22"/>
    <p:sldId id="266" r:id="rId23"/>
    <p:sldId id="267" r:id="rId24"/>
    <p:sldId id="268" r:id="rId25"/>
    <p:sldId id="287" r:id="rId26"/>
    <p:sldId id="288" r:id="rId27"/>
    <p:sldId id="289" r:id="rId28"/>
    <p:sldId id="290" r:id="rId29"/>
    <p:sldId id="26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6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2000">
        <p14:vortex dir="r"/>
      </p:transition>
    </mc:Choice>
    <mc:Fallback xmlns="">
      <p:transition spd="slow" advClick="0" advTm="2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24530-B66F-4473-ADD6-7D32B9BE029C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FC076-3453-4B97-B12D-D1475B2960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1A2E-1AFB-4935-A1DD-57BB5916B8F8}" type="datetimeFigureOut">
              <a:rPr lang="en-US" smtClean="0"/>
              <a:t>16/3/2021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368D6-49F4-4E8A-B436-862C4EBA84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0">
        <p14:prism isInverted="1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fbb63f59c772f80c241f5a32592359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5" y="0"/>
            <a:ext cx="12192000" cy="6823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416005"/>
            <a:ext cx="7162800" cy="1105535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en-US" sz="6600" b="1">
                <a:solidFill>
                  <a:srgbClr val="FF0000"/>
                </a:solidFill>
                <a:latin typeface="HP001 4 hàng" panose="020B0603050302020204" pitchFamily="34" charset="0"/>
              </a:rPr>
              <a:t>Xin chào các em!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481" y="1130255"/>
            <a:ext cx="884979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Là cơn gió mát</a:t>
            </a:r>
            <a:endParaRPr lang="en-US" sz="66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Buổi sáng đầu ngày</a:t>
            </a:r>
            <a:endParaRPr lang="vi-VN" sz="66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68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481" y="1130255"/>
            <a:ext cx="884979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Như một bàn tay</a:t>
            </a:r>
            <a:endParaRPr lang="en-US" sz="66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Chân thành cởi mở.</a:t>
            </a:r>
            <a:endParaRPr lang="vi-VN" sz="66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00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481" y="1130255"/>
            <a:ext cx="884979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Ai ai cũng có</a:t>
            </a:r>
            <a:endParaRPr lang="en-US" sz="66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Chẳng nặng là bao</a:t>
            </a:r>
            <a:endParaRPr lang="vi-VN" sz="66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3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13409" y="1154639"/>
            <a:ext cx="927651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Bạn ơi, đi đâu</a:t>
            </a:r>
            <a:endParaRPr lang="en-US" sz="66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6600" dirty="0">
                <a:latin typeface="UTM Avo" panose="02040603050506020204" charset="0"/>
                <a:cs typeface="UTM Avo" panose="02040603050506020204" charset="0"/>
                <a:sym typeface="+mn-ea"/>
              </a:rPr>
              <a:t>Nhớ mang đi nhé</a:t>
            </a:r>
            <a:r>
              <a:rPr lang="en-US" sz="6600" dirty="0" smtClean="0">
                <a:latin typeface="UTM Avo" panose="02040603050506020204" charset="0"/>
                <a:cs typeface="UTM Avo" panose="02040603050506020204" charset="0"/>
                <a:sym typeface="+mn-ea"/>
              </a:rPr>
              <a:t>!</a:t>
            </a:r>
            <a:endParaRPr lang="vi-VN" sz="66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8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"/>
          <p:cNvSpPr txBox="1">
            <a:spLocks noChangeArrowheads="1"/>
          </p:cNvSpPr>
          <p:nvPr/>
        </p:nvSpPr>
        <p:spPr bwMode="auto">
          <a:xfrm>
            <a:off x="3352370" y="245728"/>
            <a:ext cx="462979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zh-CN" sz="4000" b="1" dirty="0" err="1">
                <a:solidFill>
                  <a:srgbClr val="E89B02"/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đi trước</a:t>
            </a:r>
            <a:endParaRPr lang="zh-CN" altLang="en-US" sz="4000" b="1" dirty="0">
              <a:solidFill>
                <a:srgbClr val="E89B02"/>
              </a:solidFill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66352" y="1154639"/>
            <a:ext cx="4700915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Đi đến nơi nào</a:t>
            </a:r>
          </a:p>
          <a:p>
            <a:r>
              <a:rPr lang="vi-VN" sz="32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đi trước</a:t>
            </a:r>
          </a:p>
          <a:p>
            <a:r>
              <a:rPr lang="vi-VN" sz="32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dẫn bước</a:t>
            </a:r>
          </a:p>
          <a:p>
            <a:r>
              <a:rPr lang="vi-VN" sz="32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Chẳng sợ lạc </a:t>
            </a:r>
            <a:r>
              <a:rPr lang="vi-VN" sz="3200" b="0" i="0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nhà</a:t>
            </a:r>
            <a:r>
              <a:rPr lang="en-US" sz="3200" b="0" i="0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.</a:t>
            </a:r>
            <a:endParaRPr lang="vi-VN" sz="32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1552" y="1126992"/>
            <a:ext cx="4277241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Là cơn gió mát</a:t>
            </a:r>
            <a:endParaRPr lang="en-US" sz="32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Buổi sáng đầu ngày</a:t>
            </a:r>
            <a:endParaRPr lang="en-US" sz="32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Như một bàn tay</a:t>
            </a:r>
            <a:endParaRPr lang="en-US" sz="32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Chân thành cởi </a:t>
            </a:r>
            <a:r>
              <a:rPr lang="en-US" sz="3200" dirty="0" smtClean="0">
                <a:latin typeface="UTM Avo" panose="02040603050506020204" charset="0"/>
                <a:cs typeface="UTM Avo" panose="02040603050506020204" charset="0"/>
                <a:sym typeface="+mn-ea"/>
              </a:rPr>
              <a:t>mở.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923925" y="3890010"/>
            <a:ext cx="4083685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kết bạn</a:t>
            </a:r>
          </a:p>
          <a:p>
            <a:r>
              <a:rPr lang="vi-VN" sz="32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Con đường bớt xa</a:t>
            </a:r>
          </a:p>
          <a:p>
            <a:r>
              <a:rPr lang="vi-VN" sz="32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là hoa</a:t>
            </a:r>
          </a:p>
          <a:p>
            <a:r>
              <a:rPr lang="vi-VN" sz="32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Nở từ lòng </a:t>
            </a:r>
            <a:r>
              <a:rPr lang="vi-VN" sz="3200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tốt</a:t>
            </a:r>
            <a:r>
              <a:rPr lang="en-US" sz="3200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.</a:t>
            </a:r>
            <a:endParaRPr lang="vi-VN" sz="320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10" name="Lưu đồ: Đường kết nối 8"/>
          <p:cNvSpPr/>
          <p:nvPr/>
        </p:nvSpPr>
        <p:spPr>
          <a:xfrm>
            <a:off x="484343" y="1226256"/>
            <a:ext cx="482009" cy="467832"/>
          </a:xfrm>
          <a:prstGeom prst="flowChartConnector">
            <a:avLst/>
          </a:prstGeom>
          <a:solidFill>
            <a:srgbClr val="E89B0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UTM Avo" panose="02040603050506020204" charset="0"/>
                <a:cs typeface="UTM Avo" panose="02040603050506020204" charset="0"/>
              </a:rPr>
              <a:t>1</a:t>
            </a:r>
          </a:p>
        </p:txBody>
      </p:sp>
      <p:sp>
        <p:nvSpPr>
          <p:cNvPr id="11" name="Lưu đồ: Đường kết nối 8"/>
          <p:cNvSpPr/>
          <p:nvPr/>
        </p:nvSpPr>
        <p:spPr>
          <a:xfrm>
            <a:off x="490664" y="3856083"/>
            <a:ext cx="482009" cy="467832"/>
          </a:xfrm>
          <a:prstGeom prst="flowChartConnector">
            <a:avLst/>
          </a:prstGeom>
          <a:solidFill>
            <a:srgbClr val="E89B0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UTM Avo" panose="02040603050506020204" charset="0"/>
                <a:cs typeface="UTM Avo" panose="02040603050506020204" charset="0"/>
              </a:rPr>
              <a:t>2</a:t>
            </a:r>
          </a:p>
        </p:txBody>
      </p:sp>
      <p:sp>
        <p:nvSpPr>
          <p:cNvPr id="12" name="Lưu đồ: Đường kết nối 8"/>
          <p:cNvSpPr/>
          <p:nvPr/>
        </p:nvSpPr>
        <p:spPr>
          <a:xfrm>
            <a:off x="6354366" y="1226256"/>
            <a:ext cx="482009" cy="467832"/>
          </a:xfrm>
          <a:prstGeom prst="flowChartConnector">
            <a:avLst/>
          </a:prstGeom>
          <a:solidFill>
            <a:srgbClr val="E89B0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UTM Avo" panose="02040603050506020204" charset="0"/>
                <a:cs typeface="UTM Avo" panose="02040603050506020204" charset="0"/>
              </a:rPr>
              <a:t>3</a:t>
            </a:r>
            <a:endParaRPr lang="en-US" sz="3200" b="1" dirty="0">
              <a:solidFill>
                <a:schemeClr val="bg1"/>
              </a:solidFill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6" name="TextBox 8"/>
          <p:cNvSpPr txBox="1"/>
          <p:nvPr/>
        </p:nvSpPr>
        <p:spPr>
          <a:xfrm>
            <a:off x="6941923" y="3890010"/>
            <a:ext cx="4277241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Ai ai cũng có</a:t>
            </a:r>
            <a:endParaRPr lang="en-US" sz="32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Chẳng nặng là bao</a:t>
            </a:r>
            <a:endParaRPr lang="en-US" sz="32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Bạn ơi, đi đâu</a:t>
            </a:r>
            <a:endParaRPr lang="en-US" sz="32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200" dirty="0">
                <a:latin typeface="UTM Avo" panose="02040603050506020204" charset="0"/>
                <a:cs typeface="UTM Avo" panose="02040603050506020204" charset="0"/>
                <a:sym typeface="+mn-ea"/>
              </a:rPr>
              <a:t>Nhớ mang đi nhé!</a:t>
            </a:r>
            <a:endParaRPr lang="en-US" sz="3200" dirty="0"/>
          </a:p>
        </p:txBody>
      </p:sp>
      <p:sp>
        <p:nvSpPr>
          <p:cNvPr id="8" name="Lưu đồ: Đường kết nối 8"/>
          <p:cNvSpPr/>
          <p:nvPr/>
        </p:nvSpPr>
        <p:spPr>
          <a:xfrm>
            <a:off x="6595371" y="3827705"/>
            <a:ext cx="492361" cy="467832"/>
          </a:xfrm>
          <a:prstGeom prst="flowChartConnector">
            <a:avLst/>
          </a:prstGeom>
          <a:solidFill>
            <a:srgbClr val="E89B0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UTM Avo" panose="02040603050506020204" charset="0"/>
                <a:cs typeface="UTM Avo" panose="0204060305050602020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0948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6" grpId="1"/>
      <p:bldP spid="8" grpId="1" animBg="1"/>
      <p:bldP spid="8" grpId="2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"/>
          <p:cNvSpPr txBox="1">
            <a:spLocks noChangeArrowheads="1"/>
          </p:cNvSpPr>
          <p:nvPr/>
        </p:nvSpPr>
        <p:spPr bwMode="auto">
          <a:xfrm>
            <a:off x="2291666" y="136000"/>
            <a:ext cx="6848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zh-CN" sz="6000" b="1" dirty="0" err="1">
                <a:solidFill>
                  <a:srgbClr val="E89B02"/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đi trước</a:t>
            </a:r>
            <a:endParaRPr lang="zh-CN" altLang="en-US" sz="6000" b="1" dirty="0">
              <a:solidFill>
                <a:srgbClr val="E89B02"/>
              </a:solidFill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736" y="1151663"/>
            <a:ext cx="83849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Đi đến nơi nào</a:t>
            </a:r>
          </a:p>
          <a:p>
            <a:pPr>
              <a:lnSpc>
                <a:spcPct val="150000"/>
              </a:lnSpc>
            </a:pPr>
            <a:r>
              <a:rPr lang="vi-VN" sz="54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đi trước</a:t>
            </a:r>
          </a:p>
          <a:p>
            <a:pPr>
              <a:lnSpc>
                <a:spcPct val="150000"/>
              </a:lnSpc>
            </a:pPr>
            <a:r>
              <a:rPr lang="vi-VN" sz="54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dẫn bước</a:t>
            </a:r>
          </a:p>
          <a:p>
            <a:pPr>
              <a:lnSpc>
                <a:spcPct val="150000"/>
              </a:lnSpc>
            </a:pPr>
            <a:r>
              <a:rPr lang="vi-VN" sz="54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Chẳng sợ lạc </a:t>
            </a:r>
            <a:r>
              <a:rPr lang="vi-VN" sz="5400" b="0" i="0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nhà</a:t>
            </a:r>
            <a:r>
              <a:rPr lang="en-US" sz="5400" b="0" i="0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.</a:t>
            </a:r>
            <a:endParaRPr lang="vi-VN" sz="54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87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736" y="603023"/>
            <a:ext cx="8384912" cy="490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54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kết bạn</a:t>
            </a:r>
          </a:p>
          <a:p>
            <a:pPr>
              <a:lnSpc>
                <a:spcPct val="150000"/>
              </a:lnSpc>
            </a:pPr>
            <a:r>
              <a:rPr lang="vi-VN" sz="54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Con đường bớt xa</a:t>
            </a:r>
          </a:p>
          <a:p>
            <a:pPr>
              <a:lnSpc>
                <a:spcPct val="150000"/>
              </a:lnSpc>
            </a:pPr>
            <a:r>
              <a:rPr lang="vi-VN" sz="54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là hoa</a:t>
            </a:r>
          </a:p>
          <a:p>
            <a:pPr>
              <a:lnSpc>
                <a:spcPct val="150000"/>
              </a:lnSpc>
            </a:pPr>
            <a:r>
              <a:rPr lang="vi-VN" sz="54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Nở từ lòng tốt</a:t>
            </a:r>
            <a:r>
              <a:rPr lang="en-US" sz="54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.</a:t>
            </a:r>
            <a:endParaRPr lang="vi-VN" sz="54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926024"/>
      </p:ext>
    </p:extLst>
  </p:cSld>
  <p:clrMapOvr>
    <a:masterClrMapping/>
  </p:clrMapOvr>
  <p:transition spd="med" advTm="0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736" y="603023"/>
            <a:ext cx="8384912" cy="4939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smtClean="0">
                <a:latin typeface="UTM Avo" panose="02040603050506020204" charset="0"/>
                <a:cs typeface="UTM Avo" panose="02040603050506020204" charset="0"/>
                <a:sym typeface="+mn-ea"/>
              </a:rPr>
              <a:t>Là </a:t>
            </a: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cơn gió mát</a:t>
            </a:r>
            <a:endParaRPr lang="en-US" sz="54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Buổi sáng đầu ngày</a:t>
            </a:r>
            <a:endParaRPr lang="en-US" sz="54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Như một bàn tay</a:t>
            </a:r>
            <a:endParaRPr lang="en-US" sz="54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Chân thành cởi mở</a:t>
            </a:r>
            <a:r>
              <a:rPr lang="en-US" sz="5400" dirty="0" smtClean="0">
                <a:latin typeface="UTM Avo" panose="02040603050506020204" charset="0"/>
                <a:cs typeface="UTM Avo" panose="02040603050506020204" charset="0"/>
                <a:sym typeface="+mn-ea"/>
              </a:rPr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644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736" y="603023"/>
            <a:ext cx="8384912" cy="49017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Ai ai cũng có</a:t>
            </a:r>
            <a:endParaRPr lang="en-US" sz="54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Chẳng nặng là bao</a:t>
            </a:r>
            <a:endParaRPr lang="en-US" sz="54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Bạn ơi, đi đâu</a:t>
            </a:r>
            <a:endParaRPr lang="en-US" sz="5400" dirty="0">
              <a:latin typeface="UTM Avo" panose="02040603050506020204" charset="0"/>
              <a:cs typeface="UTM Avo" panose="02040603050506020204" charset="0"/>
            </a:endParaRPr>
          </a:p>
          <a:p>
            <a:pPr>
              <a:lnSpc>
                <a:spcPct val="150000"/>
              </a:lnSpc>
            </a:pPr>
            <a:r>
              <a:rPr lang="en-US" sz="5400" dirty="0">
                <a:latin typeface="UTM Avo" panose="02040603050506020204" charset="0"/>
                <a:cs typeface="UTM Avo" panose="02040603050506020204" charset="0"/>
                <a:sym typeface="+mn-ea"/>
              </a:rPr>
              <a:t>Nhớ mang đi nhé!</a:t>
            </a:r>
            <a:endParaRPr lang="vi-VN" sz="54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60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9478" y="51952"/>
            <a:ext cx="527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UTM Avo" panose="02040603050506020204" pitchFamily="18" charset="0"/>
              </a:rPr>
              <a:t>Lời chào đi trước</a:t>
            </a:r>
            <a:endParaRPr lang="en-US" sz="4000" b="1" dirty="0">
              <a:latin typeface="UTM Avo" panose="02040603050506020204" pitchFamily="18" charset="0"/>
            </a:endParaRPr>
          </a:p>
        </p:txBody>
      </p:sp>
      <p:sp>
        <p:nvSpPr>
          <p:cNvPr id="4" name="Text Box 1"/>
          <p:cNvSpPr txBox="1"/>
          <p:nvPr/>
        </p:nvSpPr>
        <p:spPr>
          <a:xfrm>
            <a:off x="568198" y="1086415"/>
            <a:ext cx="44702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Đi đến nơi nào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đi trước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dẫn bước</a:t>
            </a:r>
          </a:p>
          <a:p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Chẳng </a:t>
            </a:r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sợ lạc </a:t>
            </a:r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nhà.</a:t>
            </a:r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kết bạn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Con đường bớt xa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là hoa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Nở từ lòng </a:t>
            </a:r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tốt.</a:t>
            </a:r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6315582" y="1086415"/>
            <a:ext cx="46694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Là cơn gió mát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Buổi sáng đầu ngày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Như một bàn tay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Chân thành cởi </a:t>
            </a:r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mở.</a:t>
            </a:r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Ai ai cũng có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Chẳng nặng là bao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Bạn ơi, đi đâu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Nhớ mang đi nhé!</a:t>
            </a:r>
          </a:p>
        </p:txBody>
      </p:sp>
    </p:spTree>
    <p:extLst>
      <p:ext uri="{BB962C8B-B14F-4D97-AF65-F5344CB8AC3E}">
        <p14:creationId xmlns:p14="http://schemas.microsoft.com/office/powerpoint/2010/main" val="37665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  <p:bldLst>
      <p:bldP spid="4" grpId="1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7472" y="2008949"/>
            <a:ext cx="109728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274638"/>
            <a:ext cx="11430000" cy="626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1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3000" t="5000" r="-3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31"/>
          <p:cNvSpPr/>
          <p:nvPr/>
        </p:nvSpPr>
        <p:spPr>
          <a:xfrm>
            <a:off x="1533829" y="4302371"/>
            <a:ext cx="402509" cy="482243"/>
          </a:xfrm>
          <a:prstGeom prst="star4">
            <a:avLst/>
          </a:prstGeom>
          <a:solidFill>
            <a:srgbClr val="D9FA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17" name="32"/>
          <p:cNvSpPr/>
          <p:nvPr/>
        </p:nvSpPr>
        <p:spPr>
          <a:xfrm>
            <a:off x="685449" y="4302371"/>
            <a:ext cx="402509" cy="482243"/>
          </a:xfrm>
          <a:prstGeom prst="star4">
            <a:avLst/>
          </a:prstGeom>
          <a:solidFill>
            <a:srgbClr val="FFDE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18" name="33"/>
          <p:cNvSpPr/>
          <p:nvPr/>
        </p:nvSpPr>
        <p:spPr>
          <a:xfrm>
            <a:off x="1109639" y="4302371"/>
            <a:ext cx="402509" cy="482243"/>
          </a:xfrm>
          <a:prstGeom prst="star4">
            <a:avLst/>
          </a:prstGeom>
          <a:solidFill>
            <a:srgbClr val="FBE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091902" y="754499"/>
            <a:ext cx="9695003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980325" y="889119"/>
            <a:ext cx="84801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3600" b="1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Bài thơ khuyên chúng ta điều </a:t>
            </a:r>
            <a:r>
              <a:rPr lang="en-US" altLang="vi-VN" sz="3600" b="1" u="none" strike="noStrike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gì ?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81061" y="2716888"/>
            <a:ext cx="9716683" cy="20298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25844" y="2908589"/>
            <a:ext cx="8834635" cy="1646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300" u="none" strike="noStrike" dirty="0" smtClean="0">
                <a:solidFill>
                  <a:srgbClr val="FF3B3B"/>
                </a:solidFill>
                <a:effectLst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</a:t>
            </a:r>
            <a:r>
              <a:rPr lang="en-US" altLang="vi-V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Bài thơ khuyên chúng </a:t>
            </a:r>
            <a:r>
              <a:rPr lang="en-US" altLang="vi-VN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ta:</a:t>
            </a:r>
            <a:r>
              <a:rPr lang="en-US" altLang="vi-VN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  </a:t>
            </a:r>
          </a:p>
          <a:p>
            <a:pPr algn="ctr">
              <a:lnSpc>
                <a:spcPct val="150000"/>
              </a:lnSpc>
            </a:pPr>
            <a:r>
              <a:rPr lang="en-US" sz="3600" b="1" u="none" strike="noStrike" dirty="0" smtClean="0">
                <a:solidFill>
                  <a:srgbClr val="FFFF00"/>
                </a:solidFill>
                <a:effectLst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Luôn </a:t>
            </a:r>
            <a:r>
              <a:rPr lang="en-US" sz="3600" b="1" u="none" strike="noStrike" dirty="0">
                <a:solidFill>
                  <a:srgbClr val="FFFF00"/>
                </a:solidFill>
                <a:effectLst/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biết chào hỏi.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  <p:bldP spid="5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36735" y="0"/>
            <a:ext cx="7186422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Học thuộc 2 khổ thơ </a:t>
            </a:r>
            <a:r>
              <a:rPr lang="en-US" sz="3600" b="1" dirty="0" smtClean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đầu.</a:t>
            </a:r>
            <a:endParaRPr lang="en-US" sz="3600" b="1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309620" y="443091"/>
            <a:ext cx="551034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Đi đến nơi nào</a:t>
            </a: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Lời chào đi trước</a:t>
            </a: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Lời chào dẫn bước</a:t>
            </a: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Chẳng sợ lạc nhà</a:t>
            </a:r>
          </a:p>
          <a:p>
            <a:endParaRPr lang="en-US" sz="44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Lời chào kết bạn</a:t>
            </a: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Con đường bớt xa</a:t>
            </a: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Lời chào là hoa</a:t>
            </a:r>
          </a:p>
          <a:p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Nở từ lòng </a:t>
            </a:r>
            <a:r>
              <a:rPr lang="en-US" sz="4400" dirty="0" smtClean="0">
                <a:latin typeface="UTM Avo" panose="02040603050506020204" charset="0"/>
                <a:cs typeface="UTM Avo" panose="02040603050506020204" charset="0"/>
              </a:rPr>
              <a:t>tốt</a:t>
            </a:r>
            <a:endParaRPr lang="en-US" sz="4400" dirty="0">
              <a:latin typeface="UTM Avo" panose="02040603050506020204" charset="0"/>
              <a:cs typeface="UTM Avo" panose="02040603050506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15122" y="174811"/>
            <a:ext cx="8463280" cy="1026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UTM Avo" panose="02040603050506020204" charset="0"/>
                <a:cs typeface="UTM Avo" panose="02040603050506020204" charset="0"/>
              </a:rPr>
              <a:t>Nói lời chào của bạn nhỏ phù hợp với tranh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1" t="42539" r="27691" b="20795"/>
          <a:stretch/>
        </p:blipFill>
        <p:spPr>
          <a:xfrm rot="16200000">
            <a:off x="8410557" y="1471871"/>
            <a:ext cx="3403266" cy="37651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9" t="10146" r="20389" b="50004"/>
          <a:stretch/>
        </p:blipFill>
        <p:spPr>
          <a:xfrm rot="16200000">
            <a:off x="221298" y="1431529"/>
            <a:ext cx="3403268" cy="3845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48445" r="18666" b="7545"/>
          <a:stretch/>
        </p:blipFill>
        <p:spPr>
          <a:xfrm rot="16200000">
            <a:off x="4362990" y="1350849"/>
            <a:ext cx="3403266" cy="40072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  <p:timing>
    <p:tnLst>
      <p:par>
        <p:cTn id="1" dur="indefinite" restart="never" nodeType="tmRoot"/>
      </p:par>
    </p:tnLst>
    <p:bldLst>
      <p:bldP spid="2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9" t="10146" r="20389" b="50004"/>
          <a:stretch/>
        </p:blipFill>
        <p:spPr>
          <a:xfrm rot="16200000">
            <a:off x="2501154" y="-1559858"/>
            <a:ext cx="6858000" cy="997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4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48445" r="18666" b="7545"/>
          <a:stretch/>
        </p:blipFill>
        <p:spPr>
          <a:xfrm rot="16200000">
            <a:off x="3105694" y="-1439418"/>
            <a:ext cx="6455748" cy="973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7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1" t="42539" r="27691" b="20795"/>
          <a:stretch/>
        </p:blipFill>
        <p:spPr>
          <a:xfrm rot="16200000">
            <a:off x="2607367" y="-1626707"/>
            <a:ext cx="6858000" cy="10111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9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27685" y="63500"/>
            <a:ext cx="5083175" cy="1026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UTM Avo" panose="02040603050506020204" charset="0"/>
                <a:cs typeface="UTM Avo" panose="02040603050506020204" charset="0"/>
              </a:rPr>
              <a:t>Chọn dấu câu nào?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675862" y="1627864"/>
            <a:ext cx="102085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- Chào bạn, bạn tên là gì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- Mình tên là An. Bạn học lớp nào</a:t>
            </a:r>
          </a:p>
          <a:p>
            <a:pPr>
              <a:lnSpc>
                <a:spcPct val="150000"/>
              </a:lnSpc>
            </a:pPr>
            <a:r>
              <a:rPr lang="en-US" sz="4400" dirty="0">
                <a:latin typeface="UTM Avo" panose="02040603050506020204" charset="0"/>
                <a:cs typeface="UTM Avo" panose="02040603050506020204" charset="0"/>
              </a:rPr>
              <a:t>- Mình học lớp </a:t>
            </a:r>
            <a:r>
              <a:rPr lang="en-US" sz="4400" dirty="0" smtClean="0">
                <a:latin typeface="UTM Avo" panose="02040603050506020204" charset="0"/>
                <a:cs typeface="UTM Avo" panose="02040603050506020204" charset="0"/>
              </a:rPr>
              <a:t>1A.</a:t>
            </a:r>
            <a:endParaRPr lang="en-US" sz="4400" dirty="0"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818786" y="1775790"/>
            <a:ext cx="834886" cy="8216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894921" y="2786706"/>
            <a:ext cx="834886" cy="82163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862996" y="1735220"/>
            <a:ext cx="671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UTM Avo" panose="02040603050506020204" pitchFamily="18" charset="0"/>
              </a:rPr>
              <a:t>?</a:t>
            </a:r>
            <a:endParaRPr lang="en-US" sz="5400" dirty="0">
              <a:latin typeface="UTM Avo" panose="02040603050506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44005" y="2735858"/>
            <a:ext cx="536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UTM Avo" panose="02040603050506020204" pitchFamily="18" charset="0"/>
              </a:rPr>
              <a:t>?</a:t>
            </a:r>
            <a:endParaRPr lang="en-US" sz="5400" dirty="0"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4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50088" y="1009936"/>
            <a:ext cx="2988859" cy="8461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Tập đọc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3910" y="2005965"/>
            <a:ext cx="81921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3">
                    <a:lumMod val="95000"/>
                  </a:schemeClr>
                </a:solidFill>
                <a:effectLst/>
                <a:uLnTx/>
                <a:uFillTx/>
                <a:latin typeface="UTM Avo" panose="02040603050506020204" charset="0"/>
                <a:ea typeface="+mn-ea"/>
                <a:cs typeface="UTM Avo" panose="02040603050506020204" charset="0"/>
              </a:rPr>
              <a:t>Lời chào đi trước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95000"/>
                </a:schemeClr>
              </a:solidFill>
              <a:effectLst/>
              <a:uLnTx/>
              <a:uFillTx/>
              <a:latin typeface="UTM Avo" panose="02040603050506020204" charset="0"/>
              <a:ea typeface="+mn-ea"/>
              <a:cs typeface="UTM Avo" panose="02040603050506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568198" y="1086415"/>
            <a:ext cx="447027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Đi đến nơi nào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đi trước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dẫn bước</a:t>
            </a:r>
          </a:p>
          <a:p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Chẳng </a:t>
            </a:r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sợ lạc </a:t>
            </a:r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nhà.</a:t>
            </a:r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kết bạn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Con đường bớt xa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Lời chào là hoa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Nở từ lòng </a:t>
            </a:r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tốt.</a:t>
            </a:r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6315582" y="1086415"/>
            <a:ext cx="46694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Là cơn gió mát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Buổi sáng đầu ngày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Như một bàn tay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Chân thành cởi </a:t>
            </a:r>
            <a:r>
              <a:rPr lang="en-US" sz="3600" dirty="0" smtClean="0">
                <a:latin typeface="UTM Avo" panose="02040603050506020204" charset="0"/>
                <a:cs typeface="UTM Avo" panose="02040603050506020204" charset="0"/>
              </a:rPr>
              <a:t>mở.</a:t>
            </a:r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endParaRPr lang="en-US" sz="3600" dirty="0">
              <a:latin typeface="UTM Avo" panose="02040603050506020204" charset="0"/>
              <a:cs typeface="UTM Avo" panose="02040603050506020204" charset="0"/>
            </a:endParaRP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Ai ai cũng có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Chẳng nặng là bao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Bạn ơi, đi đâu</a:t>
            </a:r>
          </a:p>
          <a:p>
            <a:r>
              <a:rPr lang="en-US" sz="3600" dirty="0">
                <a:latin typeface="UTM Avo" panose="02040603050506020204" charset="0"/>
                <a:cs typeface="UTM Avo" panose="02040603050506020204" charset="0"/>
              </a:rPr>
              <a:t>Nhớ mang đi nhé!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89478" y="51952"/>
            <a:ext cx="52717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UTM Avo" panose="02040603050506020204" pitchFamily="18" charset="0"/>
              </a:rPr>
              <a:t>Lời chào đi trước</a:t>
            </a:r>
            <a:endParaRPr lang="en-US" sz="4000" b="1" dirty="0">
              <a:latin typeface="UTM Avo" panose="02040603050506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42774"/>
            <a:ext cx="1847461" cy="525464"/>
            <a:chOff x="0" y="142774"/>
            <a:chExt cx="1847461" cy="525464"/>
          </a:xfrm>
        </p:grpSpPr>
        <p:sp>
          <p:nvSpPr>
            <p:cNvPr id="5" name="Freeform: Shape 4"/>
            <p:cNvSpPr/>
            <p:nvPr/>
          </p:nvSpPr>
          <p:spPr bwMode="auto">
            <a:xfrm>
              <a:off x="0" y="142774"/>
              <a:ext cx="1847461" cy="525464"/>
            </a:xfrm>
            <a:custGeom>
              <a:avLst/>
              <a:gdLst>
                <a:gd name="connsiteX0" fmla="*/ 0 w 3477420"/>
                <a:gd name="connsiteY0" fmla="*/ 0 h 525464"/>
                <a:gd name="connsiteX1" fmla="*/ 3214688 w 3477420"/>
                <a:gd name="connsiteY1" fmla="*/ 0 h 525464"/>
                <a:gd name="connsiteX2" fmla="*/ 3477420 w 3477420"/>
                <a:gd name="connsiteY2" fmla="*/ 262732 h 525464"/>
                <a:gd name="connsiteX3" fmla="*/ 3477419 w 3477420"/>
                <a:gd name="connsiteY3" fmla="*/ 262732 h 525464"/>
                <a:gd name="connsiteX4" fmla="*/ 3214687 w 3477420"/>
                <a:gd name="connsiteY4" fmla="*/ 525464 h 525464"/>
                <a:gd name="connsiteX5" fmla="*/ 0 w 3477420"/>
                <a:gd name="connsiteY5" fmla="*/ 525463 h 525464"/>
                <a:gd name="connsiteX6" fmla="*/ 0 w 3477420"/>
                <a:gd name="connsiteY6" fmla="*/ 0 h 5254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77420" h="525464">
                  <a:moveTo>
                    <a:pt x="0" y="0"/>
                  </a:moveTo>
                  <a:lnTo>
                    <a:pt x="3214688" y="0"/>
                  </a:lnTo>
                  <a:cubicBezTo>
                    <a:pt x="3359791" y="0"/>
                    <a:pt x="3477420" y="117629"/>
                    <a:pt x="3477420" y="262732"/>
                  </a:cubicBezTo>
                  <a:lnTo>
                    <a:pt x="3477419" y="262732"/>
                  </a:lnTo>
                  <a:cubicBezTo>
                    <a:pt x="3477419" y="407835"/>
                    <a:pt x="3359790" y="525464"/>
                    <a:pt x="3214687" y="525464"/>
                  </a:cubicBezTo>
                  <a:lnTo>
                    <a:pt x="0" y="525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285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>
                <a:solidFill>
                  <a:srgbClr val="3F7B33"/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endParaRPr>
            </a:p>
          </p:txBody>
        </p:sp>
        <p:sp>
          <p:nvSpPr>
            <p:cNvPr id="6" name="13"/>
            <p:cNvSpPr txBox="1">
              <a:spLocks noChangeArrowheads="1"/>
            </p:cNvSpPr>
            <p:nvPr/>
          </p:nvSpPr>
          <p:spPr bwMode="auto">
            <a:xfrm>
              <a:off x="434284" y="142775"/>
              <a:ext cx="1066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zh-CN" sz="2800" b="1" dirty="0">
                  <a:solidFill>
                    <a:srgbClr val="92D050"/>
                  </a:solidFill>
                  <a:latin typeface="UTM Avo" panose="02040603050506020204" charset="0"/>
                  <a:ea typeface="Arial-Rounded" panose="020B0500000000000000" pitchFamily="34" charset="0"/>
                  <a:cs typeface="UTM Avo" panose="02040603050506020204" charset="0"/>
                </a:rPr>
                <a:t>ĐỌC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447002" y="870293"/>
            <a:ext cx="2554417" cy="2558707"/>
            <a:chOff x="3447002" y="870293"/>
            <a:chExt cx="2554417" cy="2558707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0" name="Freeform 15"/>
            <p:cNvSpPr/>
            <p:nvPr/>
          </p:nvSpPr>
          <p:spPr bwMode="auto">
            <a:xfrm>
              <a:off x="3447002" y="870293"/>
              <a:ext cx="2554417" cy="2558707"/>
            </a:xfrm>
            <a:custGeom>
              <a:avLst/>
              <a:gdLst>
                <a:gd name="T0" fmla="*/ 1889740 w 2320"/>
                <a:gd name="T1" fmla="*/ 571426 h 2320"/>
                <a:gd name="T2" fmla="*/ 1319560 w 2320"/>
                <a:gd name="T3" fmla="*/ 0 h 2320"/>
                <a:gd name="T4" fmla="*/ 0 w 2320"/>
                <a:gd name="T5" fmla="*/ 0 h 2320"/>
                <a:gd name="T6" fmla="*/ 0 w 2320"/>
                <a:gd name="T7" fmla="*/ 1322442 h 2320"/>
                <a:gd name="T8" fmla="*/ 570180 w 2320"/>
                <a:gd name="T9" fmla="*/ 1893868 h 2320"/>
                <a:gd name="T10" fmla="*/ 1889740 w 2320"/>
                <a:gd name="T11" fmla="*/ 1893868 h 2320"/>
                <a:gd name="T12" fmla="*/ 1889740 w 2320"/>
                <a:gd name="T13" fmla="*/ 571426 h 2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20" h="2320">
                  <a:moveTo>
                    <a:pt x="2320" y="700"/>
                  </a:moveTo>
                  <a:cubicBezTo>
                    <a:pt x="2320" y="315"/>
                    <a:pt x="2005" y="0"/>
                    <a:pt x="1620" y="0"/>
                  </a:cubicBezTo>
                  <a:cubicBezTo>
                    <a:pt x="1080" y="0"/>
                    <a:pt x="540" y="0"/>
                    <a:pt x="0" y="0"/>
                  </a:cubicBezTo>
                  <a:cubicBezTo>
                    <a:pt x="0" y="540"/>
                    <a:pt x="0" y="1080"/>
                    <a:pt x="0" y="1620"/>
                  </a:cubicBezTo>
                  <a:cubicBezTo>
                    <a:pt x="0" y="2005"/>
                    <a:pt x="315" y="2320"/>
                    <a:pt x="700" y="2320"/>
                  </a:cubicBezTo>
                  <a:cubicBezTo>
                    <a:pt x="1240" y="2320"/>
                    <a:pt x="1780" y="2320"/>
                    <a:pt x="2320" y="2320"/>
                  </a:cubicBezTo>
                  <a:lnTo>
                    <a:pt x="2320" y="700"/>
                  </a:lnTo>
                  <a:close/>
                </a:path>
              </a:pathLst>
            </a:custGeom>
            <a:solidFill>
              <a:srgbClr val="89CC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17" tIns="60958" rIns="121917" bIns="60958"/>
            <a:lstStyle/>
            <a:p>
              <a:pPr algn="ctr"/>
              <a:endParaRPr lang="zh-CN" altLang="en-US" dirty="0">
                <a:latin typeface="UTM Avo" panose="02040603050506020204" charset="0"/>
                <a:cs typeface="UTM Avo" panose="0204060305050602020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35992" y="1694008"/>
              <a:ext cx="2376435" cy="13220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vi-VN" sz="4000" u="none" strike="noStrike" dirty="0">
                  <a:solidFill>
                    <a:srgbClr val="231F20"/>
                  </a:solidFill>
                  <a:effectLst/>
                  <a:latin typeface="UTM Avo" panose="02040603050506020204" charset="0"/>
                  <a:ea typeface="Arial-Rounded" panose="020B0500000000000000" pitchFamily="34" charset="0"/>
                  <a:cs typeface="UTM Avo" panose="02040603050506020204" charset="0"/>
                </a:rPr>
                <a:t>Chân thành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206532" y="876726"/>
            <a:ext cx="2554416" cy="2558707"/>
            <a:chOff x="6206532" y="876726"/>
            <a:chExt cx="2554416" cy="2558707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" name="Freeform 14"/>
            <p:cNvSpPr/>
            <p:nvPr/>
          </p:nvSpPr>
          <p:spPr bwMode="auto">
            <a:xfrm>
              <a:off x="6206532" y="876726"/>
              <a:ext cx="2554416" cy="2558707"/>
            </a:xfrm>
            <a:custGeom>
              <a:avLst/>
              <a:gdLst>
                <a:gd name="T0" fmla="*/ 0 w 2320"/>
                <a:gd name="T1" fmla="*/ 571426 h 2320"/>
                <a:gd name="T2" fmla="*/ 570180 w 2320"/>
                <a:gd name="T3" fmla="*/ 0 h 2320"/>
                <a:gd name="T4" fmla="*/ 1889740 w 2320"/>
                <a:gd name="T5" fmla="*/ 0 h 2320"/>
                <a:gd name="T6" fmla="*/ 1889740 w 2320"/>
                <a:gd name="T7" fmla="*/ 1322442 h 2320"/>
                <a:gd name="T8" fmla="*/ 1319560 w 2320"/>
                <a:gd name="T9" fmla="*/ 1893868 h 2320"/>
                <a:gd name="T10" fmla="*/ 0 w 2320"/>
                <a:gd name="T11" fmla="*/ 1893868 h 2320"/>
                <a:gd name="T12" fmla="*/ 0 w 2320"/>
                <a:gd name="T13" fmla="*/ 571426 h 2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320" h="2320">
                  <a:moveTo>
                    <a:pt x="0" y="700"/>
                  </a:moveTo>
                  <a:cubicBezTo>
                    <a:pt x="0" y="315"/>
                    <a:pt x="315" y="0"/>
                    <a:pt x="700" y="0"/>
                  </a:cubicBezTo>
                  <a:cubicBezTo>
                    <a:pt x="1240" y="0"/>
                    <a:pt x="1780" y="0"/>
                    <a:pt x="2320" y="0"/>
                  </a:cubicBezTo>
                  <a:cubicBezTo>
                    <a:pt x="2320" y="540"/>
                    <a:pt x="2320" y="1080"/>
                    <a:pt x="2320" y="1620"/>
                  </a:cubicBezTo>
                  <a:cubicBezTo>
                    <a:pt x="2320" y="2005"/>
                    <a:pt x="2005" y="2320"/>
                    <a:pt x="1620" y="2320"/>
                  </a:cubicBezTo>
                  <a:cubicBezTo>
                    <a:pt x="1080" y="2320"/>
                    <a:pt x="540" y="2320"/>
                    <a:pt x="0" y="2320"/>
                  </a:cubicBezTo>
                  <a:lnTo>
                    <a:pt x="0" y="700"/>
                  </a:lnTo>
                  <a:close/>
                </a:path>
              </a:pathLst>
            </a:custGeom>
            <a:solidFill>
              <a:srgbClr val="89CC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121917" tIns="60958" rIns="121917" bIns="60958"/>
            <a:lstStyle/>
            <a:p>
              <a:pPr algn="ctr"/>
              <a:endParaRPr lang="zh-CN" altLang="en-US">
                <a:latin typeface="UTM Avo" panose="02040603050506020204" charset="0"/>
                <a:cs typeface="UTM Avo" panose="0204060305050602020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44321" y="1694008"/>
              <a:ext cx="2376435" cy="7067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vi-VN" sz="4000" u="none" strike="noStrike" dirty="0">
                  <a:solidFill>
                    <a:srgbClr val="231F20"/>
                  </a:solidFill>
                  <a:effectLst/>
                  <a:latin typeface="UTM Avo" panose="02040603050506020204" charset="0"/>
                  <a:ea typeface="Arial-Rounded" panose="020B0500000000000000" pitchFamily="34" charset="0"/>
                  <a:cs typeface="UTM Avo" panose="02040603050506020204" charset="0"/>
                </a:rPr>
                <a:t>cởi mở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"/>
          <p:cNvSpPr txBox="1">
            <a:spLocks noChangeArrowheads="1"/>
          </p:cNvSpPr>
          <p:nvPr/>
        </p:nvSpPr>
        <p:spPr bwMode="auto">
          <a:xfrm>
            <a:off x="2133170" y="614464"/>
            <a:ext cx="6848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zh-CN" sz="6000" b="1" dirty="0" err="1">
                <a:solidFill>
                  <a:srgbClr val="E89B02"/>
                </a:solidFill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đi trước</a:t>
            </a:r>
            <a:endParaRPr lang="zh-CN" altLang="en-US" sz="6000" b="1" dirty="0">
              <a:solidFill>
                <a:srgbClr val="E89B02"/>
              </a:solidFill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91233" y="2142191"/>
            <a:ext cx="769155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60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Đi đến nơi nào</a:t>
            </a:r>
          </a:p>
          <a:p>
            <a:r>
              <a:rPr lang="vi-VN" sz="6000" b="0" i="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đi trước</a:t>
            </a:r>
          </a:p>
          <a:p>
            <a:endParaRPr lang="vi-VN" sz="60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24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481" y="1130255"/>
            <a:ext cx="884979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66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dẫn bước</a:t>
            </a:r>
          </a:p>
          <a:p>
            <a:pPr>
              <a:lnSpc>
                <a:spcPct val="150000"/>
              </a:lnSpc>
            </a:pPr>
            <a:r>
              <a:rPr lang="vi-VN" sz="66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Chẳng sợ lạc nhà</a:t>
            </a:r>
            <a:r>
              <a:rPr lang="en-US" sz="66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.</a:t>
            </a:r>
            <a:endParaRPr lang="vi-VN" sz="66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23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481" y="1130255"/>
            <a:ext cx="8849791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latin typeface="UTM Avo" panose="02040603050506020204" charset="0"/>
                <a:cs typeface="UTM Avo" panose="02040603050506020204" charset="0"/>
              </a:rPr>
              <a:t>Lời chào kết bạn</a:t>
            </a:r>
          </a:p>
          <a:p>
            <a:pPr>
              <a:lnSpc>
                <a:spcPct val="150000"/>
              </a:lnSpc>
            </a:pPr>
            <a:r>
              <a:rPr lang="en-US" sz="6600" dirty="0">
                <a:latin typeface="UTM Avo" panose="02040603050506020204" charset="0"/>
                <a:cs typeface="UTM Avo" panose="02040603050506020204" charset="0"/>
              </a:rPr>
              <a:t>Con đường bớt xa</a:t>
            </a:r>
          </a:p>
        </p:txBody>
      </p:sp>
    </p:spTree>
    <p:extLst>
      <p:ext uri="{BB962C8B-B14F-4D97-AF65-F5344CB8AC3E}">
        <p14:creationId xmlns:p14="http://schemas.microsoft.com/office/powerpoint/2010/main" val="182177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481" y="1130255"/>
            <a:ext cx="8849791" cy="24157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66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Lời chào là hoa</a:t>
            </a:r>
          </a:p>
          <a:p>
            <a:pPr>
              <a:lnSpc>
                <a:spcPct val="150000"/>
              </a:lnSpc>
            </a:pPr>
            <a:r>
              <a:rPr lang="vi-VN" sz="66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Nở từ lòng tốt</a:t>
            </a:r>
            <a:r>
              <a:rPr lang="en-US" sz="6600" dirty="0">
                <a:latin typeface="UTM Avo" panose="02040603050506020204" charset="0"/>
                <a:ea typeface="Arial-Rounded" panose="020B0500000000000000" pitchFamily="34" charset="0"/>
                <a:cs typeface="UTM Avo" panose="02040603050506020204" charset="0"/>
              </a:rPr>
              <a:t>.</a:t>
            </a:r>
            <a:endParaRPr lang="vi-VN" sz="6600" b="0" i="0" dirty="0">
              <a:latin typeface="UTM Avo" panose="02040603050506020204" charset="0"/>
              <a:ea typeface="Arial-Rounded" panose="020B0500000000000000" pitchFamily="34" charset="0"/>
              <a:cs typeface="UTM Avo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6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485</Words>
  <Application>Microsoft Office PowerPoint</Application>
  <PresentationFormat>Widescreen</PresentationFormat>
  <Paragraphs>119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Arial-Rounded</vt:lpstr>
      <vt:lpstr>Calibri</vt:lpstr>
      <vt:lpstr>Calibri Light</vt:lpstr>
      <vt:lpstr>等线</vt:lpstr>
      <vt:lpstr>HP001 4 hàng</vt:lpstr>
      <vt:lpstr>UTM Avo</vt:lpstr>
      <vt:lpstr>1_Office Theme</vt:lpstr>
      <vt:lpstr>1_Default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Admin</cp:lastModifiedBy>
  <cp:revision>17</cp:revision>
  <dcterms:created xsi:type="dcterms:W3CDTF">2021-01-28T04:39:00Z</dcterms:created>
  <dcterms:modified xsi:type="dcterms:W3CDTF">2021-03-16T04:18:24Z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1033-11.2.0.9967</vt:lpwstr>
  </property>
</Properties>
</file>