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</p:sldMasterIdLst>
  <p:sldIdLst>
    <p:sldId id="257" r:id="rId4"/>
    <p:sldId id="296" r:id="rId5"/>
    <p:sldId id="258" r:id="rId6"/>
    <p:sldId id="259" r:id="rId7"/>
    <p:sldId id="271" r:id="rId8"/>
    <p:sldId id="275" r:id="rId9"/>
    <p:sldId id="291" r:id="rId10"/>
    <p:sldId id="292" r:id="rId11"/>
    <p:sldId id="293" r:id="rId12"/>
    <p:sldId id="276" r:id="rId13"/>
    <p:sldId id="277" r:id="rId14"/>
    <p:sldId id="278" r:id="rId15"/>
    <p:sldId id="294" r:id="rId16"/>
    <p:sldId id="274" r:id="rId17"/>
    <p:sldId id="282" r:id="rId18"/>
    <p:sldId id="285" r:id="rId19"/>
    <p:sldId id="284" r:id="rId20"/>
    <p:sldId id="295" r:id="rId21"/>
    <p:sldId id="266" r:id="rId22"/>
    <p:sldId id="267" r:id="rId23"/>
    <p:sldId id="297" r:id="rId24"/>
    <p:sldId id="298" r:id="rId25"/>
    <p:sldId id="299" r:id="rId26"/>
    <p:sldId id="300" r:id="rId27"/>
    <p:sldId id="290" r:id="rId28"/>
    <p:sldId id="26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1A2E-1AFB-4935-A1DD-57BB5916B8F8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192000" cy="6823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416005"/>
            <a:ext cx="7162800" cy="110553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anose="020B0603050302020204" pitchFamily="34" charset="0"/>
              </a:rPr>
              <a:t>Xin chào các em!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8481" y="1130255"/>
            <a:ext cx="1019091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latin typeface="UTM Avo" panose="02040603050506020204" charset="0"/>
                <a:cs typeface="UTM Avo" panose="02040603050506020204" charset="0"/>
              </a:rPr>
              <a:t>Có đồ chơi đẹp</a:t>
            </a:r>
          </a:p>
          <a:p>
            <a:pPr>
              <a:lnSpc>
                <a:spcPct val="150000"/>
              </a:lnSpc>
            </a:pPr>
            <a:r>
              <a:rPr lang="en-US" sz="6600" dirty="0">
                <a:latin typeface="UTM Avo" panose="02040603050506020204" charset="0"/>
                <a:cs typeface="UTM Avo" panose="02040603050506020204" charset="0"/>
              </a:rPr>
              <a:t>Cũng nhường em luôn.</a:t>
            </a:r>
          </a:p>
        </p:txBody>
      </p:sp>
    </p:spTree>
    <p:extLst>
      <p:ext uri="{BB962C8B-B14F-4D97-AF65-F5344CB8AC3E}">
        <p14:creationId xmlns:p14="http://schemas.microsoft.com/office/powerpoint/2010/main" val="18217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8481" y="1130255"/>
            <a:ext cx="8849791" cy="2923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 smtClean="0">
                <a:latin typeface="UTM Avo" panose="02040603050506020204" charset="0"/>
                <a:cs typeface="UTM Avo" panose="02040603050506020204" charset="0"/>
              </a:rPr>
              <a:t>Làm </a:t>
            </a:r>
            <a:r>
              <a:rPr lang="en-US" sz="6600" dirty="0">
                <a:latin typeface="UTM Avo" panose="02040603050506020204" charset="0"/>
                <a:cs typeface="UTM Avo" panose="02040603050506020204" charset="0"/>
              </a:rPr>
              <a:t>anh thật khó </a:t>
            </a:r>
          </a:p>
          <a:p>
            <a:pPr>
              <a:lnSpc>
                <a:spcPct val="150000"/>
              </a:lnSpc>
            </a:pPr>
            <a:r>
              <a:rPr lang="en-US" sz="6600" dirty="0">
                <a:latin typeface="UTM Avo" panose="02040603050506020204" charset="0"/>
                <a:cs typeface="UTM Avo" panose="02040603050506020204" charset="0"/>
              </a:rPr>
              <a:t>Nhưng mà thật vui</a:t>
            </a:r>
          </a:p>
        </p:txBody>
      </p:sp>
    </p:spTree>
    <p:extLst>
      <p:ext uri="{BB962C8B-B14F-4D97-AF65-F5344CB8AC3E}">
        <p14:creationId xmlns:p14="http://schemas.microsoft.com/office/powerpoint/2010/main" val="409296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8481" y="1130255"/>
            <a:ext cx="8849791" cy="2923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latin typeface="UTM Avo" panose="02040603050506020204" charset="0"/>
                <a:cs typeface="UTM Avo" panose="02040603050506020204" charset="0"/>
              </a:rPr>
              <a:t>Ai yêu em bé</a:t>
            </a:r>
          </a:p>
          <a:p>
            <a:pPr>
              <a:lnSpc>
                <a:spcPct val="150000"/>
              </a:lnSpc>
            </a:pPr>
            <a:r>
              <a:rPr lang="en-US" sz="6600" dirty="0">
                <a:latin typeface="UTM Avo" panose="02040603050506020204" charset="0"/>
                <a:cs typeface="UTM Avo" panose="02040603050506020204" charset="0"/>
              </a:rPr>
              <a:t>Thì làm được thôi.</a:t>
            </a:r>
          </a:p>
        </p:txBody>
      </p:sp>
    </p:spTree>
    <p:extLst>
      <p:ext uri="{BB962C8B-B14F-4D97-AF65-F5344CB8AC3E}">
        <p14:creationId xmlns:p14="http://schemas.microsoft.com/office/powerpoint/2010/main" val="104768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39514" y="1086415"/>
            <a:ext cx="52547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Làm anh khó đấy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Phải đâu chuyện đùa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Với em gái bé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Phải “người lớn” cơ.</a:t>
            </a:r>
          </a:p>
          <a:p>
            <a:endParaRPr lang="en-US" sz="3600" dirty="0">
              <a:latin typeface="UTM Avo" panose="02040603050506020204" charset="0"/>
              <a:cs typeface="UTM Avo" panose="02040603050506020204" charset="0"/>
            </a:endParaRP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Khi em bé khóc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Anh phải dỗ dành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Nếu em bé ngã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Anh nâng dịu dàng.</a:t>
            </a:r>
            <a:endParaRPr lang="en-US" sz="36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382575" y="1086415"/>
            <a:ext cx="56691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Mẹ cho quà bánh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Chia em phần hơn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Có đồ chơi đẹp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Cũng nhường em luôn.</a:t>
            </a:r>
          </a:p>
          <a:p>
            <a:endParaRPr lang="en-US" sz="3600" dirty="0">
              <a:latin typeface="UTM Avo" panose="02040603050506020204" charset="0"/>
              <a:cs typeface="UTM Avo" panose="02040603050506020204" charset="0"/>
            </a:endParaRP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Làm anh thật khó 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Nhưng mà thật vui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Ai yêu em bé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Thì làm được thôi.</a:t>
            </a:r>
          </a:p>
          <a:p>
            <a:endParaRPr lang="en-US" sz="36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5382" y="100720"/>
            <a:ext cx="5271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</a:rPr>
              <a:t>Làm anh </a:t>
            </a:r>
            <a:endParaRPr lang="en-US" sz="4800" b="1" dirty="0">
              <a:latin typeface="UTM Avo" panose="02040603050506020204" pitchFamily="18" charset="0"/>
            </a:endParaRPr>
          </a:p>
        </p:txBody>
      </p:sp>
      <p:sp>
        <p:nvSpPr>
          <p:cNvPr id="5" name="Lưu đồ: Đường kết nối 8"/>
          <p:cNvSpPr/>
          <p:nvPr/>
        </p:nvSpPr>
        <p:spPr>
          <a:xfrm>
            <a:off x="57504" y="1242982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1</a:t>
            </a:r>
          </a:p>
        </p:txBody>
      </p:sp>
      <p:sp>
        <p:nvSpPr>
          <p:cNvPr id="7" name="Lưu đồ: Đường kết nối 8"/>
          <p:cNvSpPr/>
          <p:nvPr/>
        </p:nvSpPr>
        <p:spPr>
          <a:xfrm>
            <a:off x="57504" y="3867215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8" name="Lưu đồ: Đường kết nối 8"/>
          <p:cNvSpPr/>
          <p:nvPr/>
        </p:nvSpPr>
        <p:spPr>
          <a:xfrm>
            <a:off x="5847416" y="1242982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5900566" y="3859487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4</a:t>
            </a:r>
            <a:endParaRPr lang="en-US" sz="3200" b="1" dirty="0">
              <a:solidFill>
                <a:schemeClr val="bg1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5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"/>
          <p:cNvSpPr txBox="1">
            <a:spLocks noChangeArrowheads="1"/>
          </p:cNvSpPr>
          <p:nvPr/>
        </p:nvSpPr>
        <p:spPr bwMode="auto">
          <a:xfrm>
            <a:off x="3643388" y="242017"/>
            <a:ext cx="35974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6000" b="1" dirty="0" smtClean="0">
                <a:solidFill>
                  <a:srgbClr val="E89B02"/>
                </a:solidFill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Làm anh</a:t>
            </a:r>
            <a:endParaRPr lang="zh-CN" altLang="en-US" sz="6000" b="1" dirty="0">
              <a:solidFill>
                <a:srgbClr val="E89B02"/>
              </a:solidFill>
              <a:latin typeface="UTM Avo" panose="02040603050506020204" charset="0"/>
              <a:ea typeface="Arial-Rounded" panose="020B0500000000000000" pitchFamily="34" charset="0"/>
              <a:cs typeface="UTM Avo" panose="02040603050506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736" y="1151663"/>
            <a:ext cx="8384912" cy="4901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UTM Avo" panose="02040603050506020204" charset="0"/>
                <a:cs typeface="UTM Avo" panose="02040603050506020204" charset="0"/>
              </a:rPr>
              <a:t>Làm anh khó đấy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UTM Avo" panose="02040603050506020204" charset="0"/>
                <a:cs typeface="UTM Avo" panose="02040603050506020204" charset="0"/>
              </a:rPr>
              <a:t>Phải đâu chuyện đùa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UTM Avo" panose="02040603050506020204" charset="0"/>
                <a:cs typeface="UTM Avo" panose="02040603050506020204" charset="0"/>
              </a:rPr>
              <a:t>Với em gái bé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UTM Avo" panose="02040603050506020204" charset="0"/>
                <a:cs typeface="UTM Avo" panose="02040603050506020204" charset="0"/>
              </a:rPr>
              <a:t>Phải “người lớn” cơ.</a:t>
            </a:r>
          </a:p>
        </p:txBody>
      </p:sp>
    </p:spTree>
    <p:extLst>
      <p:ext uri="{BB962C8B-B14F-4D97-AF65-F5344CB8AC3E}">
        <p14:creationId xmlns:p14="http://schemas.microsoft.com/office/powerpoint/2010/main" val="193087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736" y="603023"/>
            <a:ext cx="8384912" cy="4901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UTM Avo" panose="02040603050506020204" charset="0"/>
                <a:cs typeface="UTM Avo" panose="02040603050506020204" charset="0"/>
              </a:rPr>
              <a:t>Khi em bé khóc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UTM Avo" panose="02040603050506020204" charset="0"/>
                <a:cs typeface="UTM Avo" panose="02040603050506020204" charset="0"/>
              </a:rPr>
              <a:t>Anh phải dỗ dành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UTM Avo" panose="02040603050506020204" charset="0"/>
                <a:cs typeface="UTM Avo" panose="02040603050506020204" charset="0"/>
              </a:rPr>
              <a:t>Nếu em bé ngã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UTM Avo" panose="02040603050506020204" charset="0"/>
                <a:cs typeface="UTM Avo" panose="02040603050506020204" charset="0"/>
              </a:rPr>
              <a:t>Anh nâng dịu dàng.</a:t>
            </a:r>
            <a:endParaRPr lang="en-US" sz="5400" dirty="0"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2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160104" y="476816"/>
            <a:ext cx="87861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 smtClean="0">
                <a:latin typeface="UTM Avo" panose="02040603050506020204" charset="0"/>
                <a:cs typeface="UTM Avo" panose="02040603050506020204" charset="0"/>
              </a:rPr>
              <a:t>Mẹ cho quà bánh</a:t>
            </a:r>
          </a:p>
          <a:p>
            <a:pPr>
              <a:lnSpc>
                <a:spcPct val="150000"/>
              </a:lnSpc>
            </a:pPr>
            <a:r>
              <a:rPr lang="en-US" sz="6000" dirty="0" smtClean="0">
                <a:latin typeface="UTM Avo" panose="02040603050506020204" charset="0"/>
                <a:cs typeface="UTM Avo" panose="02040603050506020204" charset="0"/>
              </a:rPr>
              <a:t>Chia em phần hơn</a:t>
            </a:r>
          </a:p>
          <a:p>
            <a:pPr>
              <a:lnSpc>
                <a:spcPct val="150000"/>
              </a:lnSpc>
            </a:pPr>
            <a:r>
              <a:rPr lang="en-US" sz="6000" dirty="0" smtClean="0">
                <a:latin typeface="UTM Avo" panose="02040603050506020204" charset="0"/>
                <a:cs typeface="UTM Avo" panose="02040603050506020204" charset="0"/>
              </a:rPr>
              <a:t>Có đồ chơi đẹp</a:t>
            </a:r>
          </a:p>
          <a:p>
            <a:pPr>
              <a:lnSpc>
                <a:spcPct val="150000"/>
              </a:lnSpc>
            </a:pPr>
            <a:r>
              <a:rPr lang="en-US" sz="6000" dirty="0" smtClean="0">
                <a:latin typeface="UTM Avo" panose="02040603050506020204" charset="0"/>
                <a:cs typeface="UTM Avo" panose="02040603050506020204" charset="0"/>
              </a:rPr>
              <a:t>Cũng nhường em luôn.</a:t>
            </a:r>
          </a:p>
        </p:txBody>
      </p:sp>
    </p:spTree>
    <p:extLst>
      <p:ext uri="{BB962C8B-B14F-4D97-AF65-F5344CB8AC3E}">
        <p14:creationId xmlns:p14="http://schemas.microsoft.com/office/powerpoint/2010/main" val="9644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451652" y="533192"/>
            <a:ext cx="804407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 smtClean="0">
                <a:latin typeface="UTM Avo" panose="02040603050506020204" charset="0"/>
                <a:cs typeface="UTM Avo" panose="02040603050506020204" charset="0"/>
              </a:rPr>
              <a:t>Làm anh thật khó </a:t>
            </a:r>
          </a:p>
          <a:p>
            <a:pPr>
              <a:lnSpc>
                <a:spcPct val="150000"/>
              </a:lnSpc>
            </a:pPr>
            <a:r>
              <a:rPr lang="en-US" sz="5400" dirty="0" smtClean="0">
                <a:latin typeface="UTM Avo" panose="02040603050506020204" charset="0"/>
                <a:cs typeface="UTM Avo" panose="02040603050506020204" charset="0"/>
              </a:rPr>
              <a:t>Nhưng mà thật vui</a:t>
            </a:r>
          </a:p>
          <a:p>
            <a:pPr>
              <a:lnSpc>
                <a:spcPct val="150000"/>
              </a:lnSpc>
            </a:pPr>
            <a:r>
              <a:rPr lang="en-US" sz="5400" dirty="0" smtClean="0">
                <a:latin typeface="UTM Avo" panose="02040603050506020204" charset="0"/>
                <a:cs typeface="UTM Avo" panose="02040603050506020204" charset="0"/>
              </a:rPr>
              <a:t>Ai yêu em bé</a:t>
            </a:r>
          </a:p>
          <a:p>
            <a:pPr>
              <a:lnSpc>
                <a:spcPct val="150000"/>
              </a:lnSpc>
            </a:pPr>
            <a:r>
              <a:rPr lang="en-US" sz="5400" dirty="0" smtClean="0">
                <a:latin typeface="UTM Avo" panose="02040603050506020204" charset="0"/>
                <a:cs typeface="UTM Avo" panose="02040603050506020204" charset="0"/>
              </a:rPr>
              <a:t>Thì làm được thôi.</a:t>
            </a:r>
          </a:p>
          <a:p>
            <a:pPr>
              <a:lnSpc>
                <a:spcPct val="150000"/>
              </a:lnSpc>
            </a:pPr>
            <a:endParaRPr lang="en-US" sz="5400" dirty="0"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68224" y="1086415"/>
            <a:ext cx="52547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Làm anh khó đấy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Phải đâu chuyện đùa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Với em gái bé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Phải “người lớn” cơ.</a:t>
            </a:r>
          </a:p>
          <a:p>
            <a:endParaRPr lang="en-US" sz="3600" dirty="0">
              <a:latin typeface="UTM Avo" panose="02040603050506020204" charset="0"/>
              <a:cs typeface="UTM Avo" panose="02040603050506020204" charset="0"/>
            </a:endParaRP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Khi em bé khóc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Anh phải dỗ dành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Nếu em bé ngã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Anh nâng dịu dàng.</a:t>
            </a:r>
            <a:endParaRPr lang="en-US" sz="36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382575" y="1086415"/>
            <a:ext cx="56691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Mẹ cho quà bánh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Chia em phần hơn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Có đồ chơi đẹp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Cũng nhường em luôn.</a:t>
            </a:r>
          </a:p>
          <a:p>
            <a:endParaRPr lang="en-US" sz="3600" dirty="0">
              <a:latin typeface="UTM Avo" panose="02040603050506020204" charset="0"/>
              <a:cs typeface="UTM Avo" panose="02040603050506020204" charset="0"/>
            </a:endParaRP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Làm anh thật khó 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Nhưng mà thật vui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Ai yêu em bé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Thì làm được thôi.</a:t>
            </a:r>
          </a:p>
          <a:p>
            <a:endParaRPr lang="en-US" sz="36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5382" y="100720"/>
            <a:ext cx="5271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</a:rPr>
              <a:t>Làm anh </a:t>
            </a:r>
            <a:endParaRPr lang="en-US" sz="48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9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3000" t="5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1"/>
          <p:cNvSpPr/>
          <p:nvPr/>
        </p:nvSpPr>
        <p:spPr>
          <a:xfrm>
            <a:off x="1533829" y="4302371"/>
            <a:ext cx="402509" cy="482243"/>
          </a:xfrm>
          <a:prstGeom prst="star4">
            <a:avLst/>
          </a:prstGeom>
          <a:solidFill>
            <a:srgbClr val="D9F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7" name="32"/>
          <p:cNvSpPr/>
          <p:nvPr/>
        </p:nvSpPr>
        <p:spPr>
          <a:xfrm>
            <a:off x="685449" y="4302371"/>
            <a:ext cx="402509" cy="482243"/>
          </a:xfrm>
          <a:prstGeom prst="star4">
            <a:avLst/>
          </a:prstGeom>
          <a:solidFill>
            <a:srgbClr val="FFD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8" name="33"/>
          <p:cNvSpPr/>
          <p:nvPr/>
        </p:nvSpPr>
        <p:spPr>
          <a:xfrm>
            <a:off x="1109639" y="4302371"/>
            <a:ext cx="402509" cy="482243"/>
          </a:xfrm>
          <a:prstGeom prst="star4">
            <a:avLst/>
          </a:prstGeom>
          <a:solidFill>
            <a:srgbClr val="FBE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91902" y="754499"/>
            <a:ext cx="9695003" cy="981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91902" y="889119"/>
            <a:ext cx="9695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1.</a:t>
            </a:r>
            <a:r>
              <a:rPr lang="en-US" sz="3600" b="1" i="1" dirty="0" smtClean="0">
                <a:solidFill>
                  <a:srgbClr val="FFFF00"/>
                </a:solidFill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“</a:t>
            </a:r>
            <a:r>
              <a:rPr lang="en-US" sz="3600" b="1" dirty="0" smtClean="0">
                <a:solidFill>
                  <a:srgbClr val="FFFF00"/>
                </a:solidFill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lang="en-US" sz="3600" b="1" i="1" dirty="0" smtClean="0">
                <a:solidFill>
                  <a:srgbClr val="FFFF00"/>
                </a:solidFill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N</a:t>
            </a:r>
            <a:r>
              <a:rPr lang="en-US" sz="3600" b="1" i="1" dirty="0" smtClean="0">
                <a:solidFill>
                  <a:srgbClr val="FFFF00"/>
                </a:solidFill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gười</a:t>
            </a:r>
            <a:r>
              <a:rPr lang="en-US" sz="3600" b="1" dirty="0" smtClean="0">
                <a:solidFill>
                  <a:srgbClr val="FFFF00"/>
                </a:solidFill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lang="en-US" sz="3600" b="1" i="1" dirty="0" smtClean="0">
                <a:solidFill>
                  <a:srgbClr val="FFFF00"/>
                </a:solidFill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lớn</a:t>
            </a:r>
            <a:r>
              <a:rPr lang="en-US" sz="3600" b="1" dirty="0" smtClean="0">
                <a:solidFill>
                  <a:srgbClr val="FFFF00"/>
                </a:solidFill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”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trong bài có nghĩa là gì?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charset="0"/>
              <a:ea typeface="Arial-Rounded" panose="020B0500000000000000" pitchFamily="34" charset="0"/>
              <a:cs typeface="UTM Avo" panose="020406030505060202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81061" y="2716889"/>
            <a:ext cx="9716683" cy="13382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321044" y="2917474"/>
            <a:ext cx="8834635" cy="81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u="none" strike="noStrike" dirty="0" smtClean="0">
                <a:effectLst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a. Người có thân hình lớn.</a:t>
            </a:r>
            <a:endParaRPr lang="en-US" sz="3600" b="1" u="none" strike="noStrike" dirty="0">
              <a:effectLst/>
              <a:latin typeface="UTM Avo" panose="02040603050506020204" charset="0"/>
              <a:ea typeface="Arial-Rounded" panose="020B0500000000000000" pitchFamily="34" charset="0"/>
              <a:cs typeface="UTM Avo" panose="020406030505060202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70222" y="4567466"/>
            <a:ext cx="9716683" cy="13382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10205" y="4768051"/>
            <a:ext cx="8834635" cy="81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b</a:t>
            </a:r>
            <a:r>
              <a:rPr lang="en-US" sz="3600" b="1" u="none" strike="noStrike" dirty="0" smtClean="0">
                <a:effectLst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. Người biết nhường nhịn em bé. </a:t>
            </a:r>
            <a:endParaRPr lang="en-US" sz="3600" b="1" u="none" strike="noStrike" dirty="0">
              <a:effectLst/>
              <a:latin typeface="UTM Avo" panose="02040603050506020204" charset="0"/>
              <a:ea typeface="Arial-Rounded" panose="020B0500000000000000" pitchFamily="34" charset="0"/>
              <a:cs typeface="UTM Avo" panose="0204060305050602020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243945" y="4916554"/>
            <a:ext cx="696097" cy="8457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5" grpId="0" animBg="1"/>
      <p:bldP spid="26" grpId="0"/>
      <p:bldP spid="9" grpId="0" animBg="1"/>
      <p:bldP spid="10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648" y="318051"/>
            <a:ext cx="1192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2.</a:t>
            </a:r>
            <a:r>
              <a:rPr lang="en-US" sz="3600" b="1" dirty="0" smtClean="0"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Đọc hai  thơ phù hợp với nội dung mỗi tranh.</a:t>
            </a:r>
            <a:endParaRPr lang="en-US" sz="3600" b="1" dirty="0">
              <a:latin typeface="UTM Avo" panose="02040603050506020204" charset="0"/>
              <a:ea typeface="Arial-Rounded" panose="020B0500000000000000" pitchFamily="34" charset="0"/>
              <a:cs typeface="UTM Avo" panose="02040603050506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8" y="1153511"/>
            <a:ext cx="11708317" cy="5704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r="47252" b="49603"/>
          <a:stretch/>
        </p:blipFill>
        <p:spPr>
          <a:xfrm>
            <a:off x="1809447" y="0"/>
            <a:ext cx="8487492" cy="4266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1166" y="3895567"/>
            <a:ext cx="966083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latin typeface="UTM Avo" panose="02040603050506020204" charset="0"/>
                <a:cs typeface="UTM Avo" panose="02040603050506020204" charset="0"/>
              </a:rPr>
              <a:t>Khi em bé khóc</a:t>
            </a:r>
          </a:p>
          <a:p>
            <a:pPr>
              <a:lnSpc>
                <a:spcPct val="150000"/>
              </a:lnSpc>
            </a:pPr>
            <a:r>
              <a:rPr lang="en-US" sz="6600" dirty="0">
                <a:latin typeface="UTM Avo" panose="02040603050506020204" charset="0"/>
                <a:cs typeface="UTM Avo" panose="02040603050506020204" charset="0"/>
              </a:rPr>
              <a:t>Anh phải dỗ dành</a:t>
            </a:r>
            <a:endParaRPr lang="vi-VN" sz="6600" b="0" i="0" dirty="0">
              <a:latin typeface="UTM Avo" panose="02040603050506020204" charset="0"/>
              <a:ea typeface="Arial-Rounded" panose="020B0500000000000000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6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6" b="50992"/>
          <a:stretch/>
        </p:blipFill>
        <p:spPr>
          <a:xfrm>
            <a:off x="1987825" y="0"/>
            <a:ext cx="8150087" cy="3670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7825" y="3670852"/>
            <a:ext cx="10276255" cy="318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dirty="0">
                <a:latin typeface="UTM Avo" panose="02040603050506020204" charset="0"/>
                <a:cs typeface="UTM Avo" panose="02040603050506020204" charset="0"/>
              </a:rPr>
              <a:t>Nếu em bé ngã</a:t>
            </a:r>
          </a:p>
          <a:p>
            <a:pPr>
              <a:lnSpc>
                <a:spcPct val="150000"/>
              </a:lnSpc>
            </a:pPr>
            <a:r>
              <a:rPr lang="en-US" sz="7200" dirty="0">
                <a:latin typeface="UTM Avo" panose="02040603050506020204" charset="0"/>
                <a:cs typeface="UTM Avo" panose="02040603050506020204" charset="0"/>
              </a:rPr>
              <a:t>Anh nâng dịu dàng.</a:t>
            </a:r>
            <a:endParaRPr lang="en-US" sz="7200" dirty="0"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4" r="46859"/>
          <a:stretch/>
        </p:blipFill>
        <p:spPr>
          <a:xfrm>
            <a:off x="2630535" y="0"/>
            <a:ext cx="7017048" cy="3684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5316" y="3409629"/>
            <a:ext cx="10276255" cy="318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dirty="0">
                <a:latin typeface="UTM Avo" panose="02040603050506020204" charset="0"/>
                <a:cs typeface="UTM Avo" panose="02040603050506020204" charset="0"/>
              </a:rPr>
              <a:t>Mẹ cho quà bánh</a:t>
            </a:r>
          </a:p>
          <a:p>
            <a:pPr>
              <a:lnSpc>
                <a:spcPct val="150000"/>
              </a:lnSpc>
            </a:pPr>
            <a:r>
              <a:rPr lang="en-US" sz="7200" dirty="0">
                <a:latin typeface="UTM Avo" panose="02040603050506020204" charset="0"/>
                <a:cs typeface="UTM Avo" panose="02040603050506020204" charset="0"/>
              </a:rPr>
              <a:t>Chia em phần hơn</a:t>
            </a:r>
          </a:p>
        </p:txBody>
      </p:sp>
    </p:spTree>
    <p:extLst>
      <p:ext uri="{BB962C8B-B14F-4D97-AF65-F5344CB8AC3E}">
        <p14:creationId xmlns:p14="http://schemas.microsoft.com/office/powerpoint/2010/main" val="198768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4" t="49239" r="1586" b="3369"/>
          <a:stretch/>
        </p:blipFill>
        <p:spPr>
          <a:xfrm>
            <a:off x="2173357" y="0"/>
            <a:ext cx="7633251" cy="3631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1089" y="3528899"/>
            <a:ext cx="1019091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latin typeface="UTM Avo" panose="02040603050506020204" charset="0"/>
                <a:cs typeface="UTM Avo" panose="02040603050506020204" charset="0"/>
              </a:rPr>
              <a:t>Có đồ chơi đẹp</a:t>
            </a:r>
          </a:p>
          <a:p>
            <a:pPr>
              <a:lnSpc>
                <a:spcPct val="150000"/>
              </a:lnSpc>
            </a:pPr>
            <a:r>
              <a:rPr lang="en-US" sz="6600" dirty="0">
                <a:latin typeface="UTM Avo" panose="02040603050506020204" charset="0"/>
                <a:cs typeface="UTM Avo" panose="02040603050506020204" charset="0"/>
              </a:rPr>
              <a:t>Cũng nhường em luôn.</a:t>
            </a:r>
          </a:p>
        </p:txBody>
      </p:sp>
    </p:spTree>
    <p:extLst>
      <p:ext uri="{BB962C8B-B14F-4D97-AF65-F5344CB8AC3E}">
        <p14:creationId xmlns:p14="http://schemas.microsoft.com/office/powerpoint/2010/main" val="1387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516834" y="980661"/>
            <a:ext cx="11251095" cy="33925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1646" y="2097665"/>
            <a:ext cx="10276255" cy="81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UTM Avo" panose="02040603050506020204" charset="0"/>
                <a:cs typeface="UTM Avo" panose="02040603050506020204" charset="0"/>
              </a:rPr>
              <a:t>Học thuộc lòng một khổ thơ mà em thích.</a:t>
            </a:r>
            <a:endParaRPr lang="en-US" sz="3600" b="1" dirty="0"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8626" y="609598"/>
            <a:ext cx="10919792" cy="1338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UTM Avo" panose="02040603050506020204" pitchFamily="18" charset="0"/>
              </a:rPr>
              <a:t>Giới thiệu về anh (chị, em) của em.</a:t>
            </a:r>
            <a:endParaRPr lang="en-US" sz="44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8626" y="2922103"/>
            <a:ext cx="10919792" cy="1676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FFFF00"/>
                </a:solidFill>
                <a:latin typeface="UTM Avo" panose="02040603050506020204" pitchFamily="18" charset="0"/>
              </a:rPr>
              <a:t>M: </a:t>
            </a:r>
            <a:r>
              <a:rPr lang="en-US" sz="44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Anh tớ rất cao.</a:t>
            </a:r>
          </a:p>
          <a:p>
            <a:r>
              <a:rPr lang="en-US" sz="44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     Anh tớ đá bóng giỏi.</a:t>
            </a:r>
            <a:endParaRPr lang="en-US" sz="4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50088" y="1009936"/>
            <a:ext cx="2988859" cy="846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 đọc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3736" y="2032469"/>
            <a:ext cx="81921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Làm</a:t>
            </a:r>
            <a:r>
              <a:rPr kumimoji="0" lang="en-US" sz="88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anh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68224" y="1086415"/>
            <a:ext cx="52547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Làm anh khó đấy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Phải đâu chuyện đùa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Với em gái bé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Phải “người lớn” cơ.</a:t>
            </a:r>
          </a:p>
          <a:p>
            <a:endParaRPr lang="en-US" sz="3600" dirty="0">
              <a:latin typeface="UTM Avo" panose="02040603050506020204" charset="0"/>
              <a:cs typeface="UTM Avo" panose="02040603050506020204" charset="0"/>
            </a:endParaRP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Khi em bé khóc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Anh phải dỗ dành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Nếu em bé ngã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Anh nâng dịu dàng.</a:t>
            </a:r>
            <a:endParaRPr lang="en-US" sz="36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382575" y="1086415"/>
            <a:ext cx="56691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Mẹ cho quà bánh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Chia em phần hơn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Có đồ chơi đẹp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Cũng nhường em luôn.</a:t>
            </a:r>
          </a:p>
          <a:p>
            <a:endParaRPr lang="en-US" sz="3600" dirty="0">
              <a:latin typeface="UTM Avo" panose="02040603050506020204" charset="0"/>
              <a:cs typeface="UTM Avo" panose="02040603050506020204" charset="0"/>
            </a:endParaRP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Làm anh thật khó 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Nhưng mà thật vui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Ai yêu em bé</a:t>
            </a:r>
          </a:p>
          <a:p>
            <a:r>
              <a:rPr lang="en-US" sz="3600" dirty="0" smtClean="0">
                <a:latin typeface="UTM Avo" panose="02040603050506020204" charset="0"/>
                <a:cs typeface="UTM Avo" panose="02040603050506020204" charset="0"/>
              </a:rPr>
              <a:t>Thì làm được thôi.</a:t>
            </a:r>
          </a:p>
          <a:p>
            <a:endParaRPr lang="en-US" sz="36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5382" y="100720"/>
            <a:ext cx="5271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</a:rPr>
              <a:t>Làm anh </a:t>
            </a:r>
            <a:endParaRPr lang="en-US" sz="4800" b="1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1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"/>
          <p:cNvSpPr txBox="1">
            <a:spLocks noChangeArrowheads="1"/>
          </p:cNvSpPr>
          <p:nvPr/>
        </p:nvSpPr>
        <p:spPr bwMode="auto">
          <a:xfrm>
            <a:off x="3132914" y="614464"/>
            <a:ext cx="552340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6600" b="1" dirty="0" smtClean="0">
                <a:solidFill>
                  <a:srgbClr val="E89B02"/>
                </a:solidFill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Làm anh</a:t>
            </a:r>
            <a:endParaRPr lang="zh-CN" altLang="en-US" sz="6600" b="1" dirty="0">
              <a:solidFill>
                <a:srgbClr val="E89B02"/>
              </a:solidFill>
              <a:latin typeface="UTM Avo" panose="02040603050506020204" charset="0"/>
              <a:ea typeface="Arial-Rounded" panose="020B0500000000000000" pitchFamily="34" charset="0"/>
              <a:cs typeface="UTM Avo" panose="02040603050506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3457" y="1910543"/>
            <a:ext cx="936345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latin typeface="UTM Avo" panose="02040603050506020204" charset="0"/>
                <a:cs typeface="UTM Avo" panose="02040603050506020204" charset="0"/>
              </a:rPr>
              <a:t>Làm anh khó đấy</a:t>
            </a:r>
          </a:p>
          <a:p>
            <a:pPr>
              <a:lnSpc>
                <a:spcPct val="150000"/>
              </a:lnSpc>
            </a:pPr>
            <a:r>
              <a:rPr lang="en-US" sz="6600" dirty="0">
                <a:latin typeface="UTM Avo" panose="02040603050506020204" charset="0"/>
                <a:cs typeface="UTM Avo" panose="02040603050506020204" charset="0"/>
              </a:rPr>
              <a:t>Phải đâu chuyện </a:t>
            </a:r>
            <a:r>
              <a:rPr lang="en-US" sz="6600" dirty="0" smtClean="0">
                <a:latin typeface="UTM Avo" panose="02040603050506020204" charset="0"/>
                <a:cs typeface="UTM Avo" panose="02040603050506020204" charset="0"/>
              </a:rPr>
              <a:t>đùa</a:t>
            </a:r>
            <a:endParaRPr lang="en-US" sz="6600" dirty="0"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4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8481" y="1130255"/>
            <a:ext cx="102762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dirty="0">
                <a:latin typeface="UTM Avo" panose="02040603050506020204" charset="0"/>
                <a:cs typeface="UTM Avo" panose="02040603050506020204" charset="0"/>
              </a:rPr>
              <a:t>Với em gái bé</a:t>
            </a:r>
          </a:p>
          <a:p>
            <a:pPr>
              <a:lnSpc>
                <a:spcPct val="150000"/>
              </a:lnSpc>
            </a:pPr>
            <a:r>
              <a:rPr lang="en-US" sz="7200" dirty="0">
                <a:latin typeface="UTM Avo" panose="02040603050506020204" charset="0"/>
                <a:cs typeface="UTM Avo" panose="02040603050506020204" charset="0"/>
              </a:rPr>
              <a:t>Phải “người lớn” cơ.</a:t>
            </a:r>
            <a:endParaRPr lang="vi-VN" sz="7200" b="0" i="0" dirty="0">
              <a:latin typeface="UTM Avo" panose="02040603050506020204" charset="0"/>
              <a:ea typeface="Arial-Rounded" panose="020B0500000000000000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3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8481" y="1130255"/>
            <a:ext cx="10276255" cy="318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dirty="0">
                <a:latin typeface="UTM Avo" panose="02040603050506020204" charset="0"/>
                <a:cs typeface="UTM Avo" panose="02040603050506020204" charset="0"/>
              </a:rPr>
              <a:t>Khi em bé khóc</a:t>
            </a:r>
          </a:p>
          <a:p>
            <a:pPr>
              <a:lnSpc>
                <a:spcPct val="150000"/>
              </a:lnSpc>
            </a:pPr>
            <a:r>
              <a:rPr lang="en-US" sz="7200" dirty="0">
                <a:latin typeface="UTM Avo" panose="02040603050506020204" charset="0"/>
                <a:cs typeface="UTM Avo" panose="02040603050506020204" charset="0"/>
              </a:rPr>
              <a:t>Anh phải dỗ dành</a:t>
            </a:r>
            <a:endParaRPr lang="vi-VN" sz="7200" b="0" i="0" dirty="0">
              <a:latin typeface="UTM Avo" panose="02040603050506020204" charset="0"/>
              <a:ea typeface="Arial-Rounded" panose="020B0500000000000000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38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8481" y="1130255"/>
            <a:ext cx="10276255" cy="318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dirty="0">
                <a:latin typeface="UTM Avo" panose="02040603050506020204" charset="0"/>
                <a:cs typeface="UTM Avo" panose="02040603050506020204" charset="0"/>
              </a:rPr>
              <a:t>Nếu em bé ngã</a:t>
            </a:r>
          </a:p>
          <a:p>
            <a:pPr>
              <a:lnSpc>
                <a:spcPct val="150000"/>
              </a:lnSpc>
            </a:pPr>
            <a:r>
              <a:rPr lang="en-US" sz="7200" dirty="0">
                <a:latin typeface="UTM Avo" panose="02040603050506020204" charset="0"/>
                <a:cs typeface="UTM Avo" panose="02040603050506020204" charset="0"/>
              </a:rPr>
              <a:t>Anh nâng dịu dàng.</a:t>
            </a:r>
            <a:endParaRPr lang="en-US" sz="7200" dirty="0"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8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8481" y="1130255"/>
            <a:ext cx="10276255" cy="318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dirty="0">
                <a:latin typeface="UTM Avo" panose="02040603050506020204" charset="0"/>
                <a:cs typeface="UTM Avo" panose="02040603050506020204" charset="0"/>
              </a:rPr>
              <a:t>Mẹ cho quà bánh</a:t>
            </a:r>
          </a:p>
          <a:p>
            <a:pPr>
              <a:lnSpc>
                <a:spcPct val="150000"/>
              </a:lnSpc>
            </a:pPr>
            <a:r>
              <a:rPr lang="en-US" sz="7200" dirty="0">
                <a:latin typeface="UTM Avo" panose="02040603050506020204" charset="0"/>
                <a:cs typeface="UTM Avo" panose="02040603050506020204" charset="0"/>
              </a:rPr>
              <a:t>Chia em phần hơn</a:t>
            </a:r>
          </a:p>
        </p:txBody>
      </p:sp>
    </p:spTree>
    <p:extLst>
      <p:ext uri="{BB962C8B-B14F-4D97-AF65-F5344CB8AC3E}">
        <p14:creationId xmlns:p14="http://schemas.microsoft.com/office/powerpoint/2010/main" val="2433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486</Words>
  <Application>Microsoft Office PowerPoint</Application>
  <PresentationFormat>Widescreen</PresentationFormat>
  <Paragraphs>114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Arial-Rounded</vt:lpstr>
      <vt:lpstr>Calibri</vt:lpstr>
      <vt:lpstr>Calibri Light</vt:lpstr>
      <vt:lpstr>等线</vt:lpstr>
      <vt:lpstr>HP001 4 hàng</vt:lpstr>
      <vt:lpstr>UTM Avo</vt:lpstr>
      <vt:lpstr>1_Office Theme</vt:lpstr>
      <vt:lpstr>1_Default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27</cp:revision>
  <dcterms:created xsi:type="dcterms:W3CDTF">2021-01-28T04:39:00Z</dcterms:created>
  <dcterms:modified xsi:type="dcterms:W3CDTF">2021-03-22T03:53:26Z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1033-11.2.0.9967</vt:lpwstr>
  </property>
</Properties>
</file>