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1" r:id="rId3"/>
    <p:sldMasterId id="2147483715" r:id="rId4"/>
  </p:sldMasterIdLst>
  <p:notesMasterIdLst>
    <p:notesMasterId r:id="rId29"/>
  </p:notesMasterIdLst>
  <p:sldIdLst>
    <p:sldId id="257" r:id="rId5"/>
    <p:sldId id="258" r:id="rId6"/>
    <p:sldId id="264" r:id="rId7"/>
    <p:sldId id="265" r:id="rId8"/>
    <p:sldId id="272" r:id="rId9"/>
    <p:sldId id="276" r:id="rId10"/>
    <p:sldId id="277" r:id="rId11"/>
    <p:sldId id="279" r:id="rId12"/>
    <p:sldId id="280" r:id="rId13"/>
    <p:sldId id="281" r:id="rId14"/>
    <p:sldId id="282" r:id="rId15"/>
    <p:sldId id="283" r:id="rId16"/>
    <p:sldId id="284" r:id="rId17"/>
    <p:sldId id="278" r:id="rId18"/>
    <p:sldId id="285" r:id="rId19"/>
    <p:sldId id="286" r:id="rId20"/>
    <p:sldId id="287" r:id="rId21"/>
    <p:sldId id="288" r:id="rId22"/>
    <p:sldId id="289" r:id="rId23"/>
    <p:sldId id="267" r:id="rId24"/>
    <p:sldId id="269" r:id="rId25"/>
    <p:sldId id="274" r:id="rId26"/>
    <p:sldId id="273" r:id="rId27"/>
    <p:sldId id="27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0E0DD-EB54-4418-A158-DEE6BF99B556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CCB40-561B-4F32-AE79-1B9C1B16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1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365041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70429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889288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81912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28/3/2021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4886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77337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80036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3379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28/3/2021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78319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9391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10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10982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124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689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28/3/2021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728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1508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905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4883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4310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6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0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85795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5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0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8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9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7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3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9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56268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93322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62847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3756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7508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9549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6134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84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1A2E-1AFB-4935-A1DD-57BB5916B8F8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 đọc</a:t>
            </a: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568" y="862231"/>
            <a:ext cx="11521440" cy="323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7200" dirty="0">
                <a:latin typeface="UTM Avo" panose="02040603050506020204" pitchFamily="18" charset="0"/>
              </a:rPr>
              <a:t>Anh em mình cẩn thận làm theo lời mẹ dạy: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29147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376" y="959767"/>
            <a:ext cx="11521440" cy="31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7200" dirty="0" smtClean="0">
                <a:latin typeface="UTM Avo" panose="02040603050506020204" pitchFamily="18" charset="0"/>
              </a:rPr>
              <a:t> Đầu </a:t>
            </a:r>
            <a:r>
              <a:rPr lang="en-US" sz="7200" dirty="0">
                <a:latin typeface="UTM Avo" panose="02040603050506020204" pitchFamily="18" charset="0"/>
              </a:rPr>
              <a:t>tiên, gom thức ăn thừa trên bát, đĩa.</a:t>
            </a:r>
            <a:endParaRPr lang="en-US" sz="7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5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0560" y="862231"/>
            <a:ext cx="11521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7200" dirty="0" smtClean="0">
                <a:latin typeface="UTM Avo" panose="02040603050506020204" pitchFamily="18" charset="0"/>
              </a:rPr>
              <a:t> Sau </a:t>
            </a:r>
            <a:r>
              <a:rPr lang="en-US" sz="7200" dirty="0">
                <a:latin typeface="UTM Avo" panose="02040603050506020204" pitchFamily="18" charset="0"/>
              </a:rPr>
              <a:t>đó, xếp bát, đĩa cùng loại với nhau. </a:t>
            </a:r>
            <a:endParaRPr lang="en-US" sz="7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1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2064" y="923191"/>
            <a:ext cx="11521440" cy="31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dirty="0" smtClean="0">
                <a:latin typeface="UTM Avo" panose="02040603050506020204" pitchFamily="18" charset="0"/>
              </a:rPr>
              <a:t> </a:t>
            </a:r>
            <a:r>
              <a:rPr lang="en-US" sz="7200" dirty="0">
                <a:latin typeface="UTM Avo" panose="02040603050506020204" pitchFamily="18" charset="0"/>
              </a:rPr>
              <a:t>Bát, đĩa đựng thức ăn thừa xếp trên cùng.</a:t>
            </a:r>
            <a:endParaRPr lang="en-US" sz="7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30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416" y="1227991"/>
            <a:ext cx="11521440" cy="323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7200" dirty="0">
                <a:latin typeface="UTM Avo" panose="02040603050506020204" pitchFamily="18" charset="0"/>
              </a:rPr>
              <a:t>Tiếp theo, bê bát đĩa ra bồn rửa.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9280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416" y="1227991"/>
            <a:ext cx="11521440" cy="323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7200" dirty="0">
                <a:latin typeface="UTM Avo" panose="02040603050506020204" pitchFamily="18" charset="0"/>
              </a:rPr>
              <a:t> Nhớ bê ít một để tránh rơi vỡ.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6172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416" y="1227991"/>
            <a:ext cx="11521440" cy="323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7200" dirty="0">
                <a:latin typeface="UTM Avo" panose="02040603050506020204" pitchFamily="18" charset="0"/>
              </a:rPr>
              <a:t>Cuối cùng lau bàn thật sạch sẽ.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707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496" y="1337719"/>
            <a:ext cx="11521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latin typeface="UTM Avo" panose="02040603050506020204" pitchFamily="18" charset="0"/>
              </a:rPr>
              <a:t>    Bữa </a:t>
            </a:r>
            <a:r>
              <a:rPr lang="en-US" sz="5400" dirty="0">
                <a:latin typeface="UTM Avo" panose="02040603050506020204" pitchFamily="18" charset="0"/>
              </a:rPr>
              <a:t>cơm ngon </a:t>
            </a:r>
            <a:r>
              <a:rPr lang="en-US" sz="5400" dirty="0" smtClean="0">
                <a:latin typeface="UTM Avo" panose="02040603050506020204" pitchFamily="18" charset="0"/>
              </a:rPr>
              <a:t>quá! </a:t>
            </a:r>
            <a:r>
              <a:rPr lang="en-US" sz="5400" dirty="0">
                <a:latin typeface="UTM Avo" panose="02040603050506020204" pitchFamily="18" charset="0"/>
              </a:rPr>
              <a:t>Mẹ nấu ăn thật tuyệt </a:t>
            </a:r>
            <a:r>
              <a:rPr lang="en-US" sz="5400" dirty="0" smtClean="0">
                <a:latin typeface="UTM Avo" panose="02040603050506020204" pitchFamily="18" charset="0"/>
              </a:rPr>
              <a:t>vời! </a:t>
            </a:r>
            <a:r>
              <a:rPr lang="en-US" sz="5400" dirty="0">
                <a:latin typeface="UTM Avo" panose="02040603050506020204" pitchFamily="18" charset="0"/>
              </a:rPr>
              <a:t>Anh em mình đã no bụng rồi. Bây giờ chúng mình cần giúp đỡ mẹ dọn dẹp bàn ăn. Anh em mình cẩn thận làm theo lời mẹ dạy</a:t>
            </a:r>
            <a:r>
              <a:rPr lang="en-US" sz="5400" dirty="0" smtClean="0">
                <a:latin typeface="UTM Avo" panose="02040603050506020204" pitchFamily="18" charset="0"/>
              </a:rPr>
              <a:t>:</a:t>
            </a:r>
            <a:endParaRPr lang="en-US" sz="5400" dirty="0"/>
          </a:p>
        </p:txBody>
      </p:sp>
      <p:sp>
        <p:nvSpPr>
          <p:cNvPr id="5" name="Text Box 4"/>
          <p:cNvSpPr txBox="1"/>
          <p:nvPr/>
        </p:nvSpPr>
        <p:spPr>
          <a:xfrm>
            <a:off x="2426208" y="245491"/>
            <a:ext cx="6604000" cy="954103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Giúp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mẹ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thật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vui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4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AA1134-2E0A-4244-A359-95C73CE4F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075" y="4438650"/>
            <a:ext cx="4352925" cy="2419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608" y="252631"/>
            <a:ext cx="114117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UTM Avo" panose="02040603050506020204" pitchFamily="18" charset="0"/>
              </a:rPr>
              <a:t>  Đầu tiên, </a:t>
            </a:r>
            <a:r>
              <a:rPr lang="en-US" sz="4400" dirty="0">
                <a:latin typeface="UTM Avo" panose="02040603050506020204" pitchFamily="18" charset="0"/>
              </a:rPr>
              <a:t>gom thức ăn thừa trên </a:t>
            </a:r>
            <a:r>
              <a:rPr lang="en-US" sz="4400" dirty="0" smtClean="0">
                <a:latin typeface="UTM Avo" panose="02040603050506020204" pitchFamily="18" charset="0"/>
              </a:rPr>
              <a:t>bát, </a:t>
            </a:r>
            <a:r>
              <a:rPr lang="en-US" sz="4400" dirty="0">
                <a:latin typeface="UTM Avo" panose="02040603050506020204" pitchFamily="18" charset="0"/>
              </a:rPr>
              <a:t>đĩa.</a:t>
            </a:r>
          </a:p>
          <a:p>
            <a:pPr marL="285750" indent="-285750">
              <a:buFontTx/>
              <a:buChar char="-"/>
            </a:pPr>
            <a:r>
              <a:rPr lang="en-US" sz="4400" dirty="0">
                <a:latin typeface="UTM Avo" panose="02040603050506020204" pitchFamily="18" charset="0"/>
              </a:rPr>
              <a:t>Sau </a:t>
            </a:r>
            <a:r>
              <a:rPr lang="en-US" sz="4400" dirty="0" smtClean="0">
                <a:latin typeface="UTM Avo" panose="02040603050506020204" pitchFamily="18" charset="0"/>
              </a:rPr>
              <a:t>đó, </a:t>
            </a:r>
            <a:r>
              <a:rPr lang="en-US" sz="4400" dirty="0">
                <a:latin typeface="UTM Avo" panose="02040603050506020204" pitchFamily="18" charset="0"/>
              </a:rPr>
              <a:t>xếp </a:t>
            </a:r>
            <a:r>
              <a:rPr lang="en-US" sz="4400" dirty="0" smtClean="0">
                <a:latin typeface="UTM Avo" panose="02040603050506020204" pitchFamily="18" charset="0"/>
              </a:rPr>
              <a:t>bát, </a:t>
            </a:r>
            <a:r>
              <a:rPr lang="en-US" sz="4400" dirty="0">
                <a:latin typeface="UTM Avo" panose="02040603050506020204" pitchFamily="18" charset="0"/>
              </a:rPr>
              <a:t>đĩa cùng loại với nhau. Bát, đĩa đựng thức ăn thừa xếp trên cùng.</a:t>
            </a:r>
          </a:p>
          <a:p>
            <a:pPr marL="285750" indent="-285750">
              <a:buFontTx/>
              <a:buChar char="-"/>
            </a:pPr>
            <a:r>
              <a:rPr lang="en-US" sz="4400" dirty="0">
                <a:latin typeface="UTM Avo" panose="02040603050506020204" pitchFamily="18" charset="0"/>
              </a:rPr>
              <a:t>Tiếp theo, bê bát đĩa ra bồn rửa</a:t>
            </a:r>
            <a:r>
              <a:rPr lang="en-US" sz="4400" dirty="0" smtClean="0">
                <a:latin typeface="UTM Avo" panose="02040603050506020204" pitchFamily="18" charset="0"/>
              </a:rPr>
              <a:t>.</a:t>
            </a:r>
          </a:p>
          <a:p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>
                <a:latin typeface="UTM Avo" panose="02040603050506020204" pitchFamily="18" charset="0"/>
              </a:rPr>
              <a:t>Nhớ bê ít một để tránh rơi vỡ.</a:t>
            </a:r>
          </a:p>
          <a:p>
            <a:pPr marL="285750" indent="-285750">
              <a:buFontTx/>
              <a:buChar char="-"/>
            </a:pPr>
            <a:r>
              <a:rPr lang="en-US" sz="4400" dirty="0">
                <a:latin typeface="UTM Avo" panose="02040603050506020204" pitchFamily="18" charset="0"/>
              </a:rPr>
              <a:t>Cuối cùng lau bàn </a:t>
            </a:r>
            <a:r>
              <a:rPr lang="en-US" sz="4400" dirty="0" smtClean="0">
                <a:latin typeface="UTM Avo" panose="02040603050506020204" pitchFamily="18" charset="0"/>
              </a:rPr>
              <a:t>thật</a:t>
            </a:r>
          </a:p>
          <a:p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>
                <a:latin typeface="UTM Avo" panose="02040603050506020204" pitchFamily="18" charset="0"/>
              </a:rPr>
              <a:t>sạch sẽ.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2004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AA1134-2E0A-4244-A359-95C73CE4F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45" y="4112958"/>
            <a:ext cx="4352925" cy="2419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416" y="776887"/>
            <a:ext cx="11521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UTM Avo" panose="02040603050506020204" pitchFamily="18" charset="0"/>
              </a:rPr>
              <a:t>    Bữa </a:t>
            </a:r>
            <a:r>
              <a:rPr lang="en-US" sz="3600" dirty="0">
                <a:latin typeface="UTM Avo" panose="02040603050506020204" pitchFamily="18" charset="0"/>
              </a:rPr>
              <a:t>cơm ngon </a:t>
            </a:r>
            <a:r>
              <a:rPr lang="en-US" sz="3600" dirty="0" smtClean="0">
                <a:latin typeface="UTM Avo" panose="02040603050506020204" pitchFamily="18" charset="0"/>
              </a:rPr>
              <a:t>quá! </a:t>
            </a:r>
            <a:r>
              <a:rPr lang="en-US" sz="3600" dirty="0">
                <a:latin typeface="UTM Avo" panose="02040603050506020204" pitchFamily="18" charset="0"/>
              </a:rPr>
              <a:t>Mẹ nấu ăn thật tuyệt </a:t>
            </a:r>
            <a:r>
              <a:rPr lang="en-US" sz="3600" dirty="0" smtClean="0">
                <a:latin typeface="UTM Avo" panose="02040603050506020204" pitchFamily="18" charset="0"/>
              </a:rPr>
              <a:t>vời! </a:t>
            </a:r>
            <a:r>
              <a:rPr lang="en-US" sz="3600" dirty="0">
                <a:latin typeface="UTM Avo" panose="02040603050506020204" pitchFamily="18" charset="0"/>
              </a:rPr>
              <a:t>Anh em mình đã no bụng rồi. Bây giờ chúng mình cần giúp đỡ mẹ dọn dẹp bàn ăn. Anh em mình cẩn thận làm theo lời mẹ dạy: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latin typeface="UTM Avo" panose="02040603050506020204" pitchFamily="18" charset="0"/>
              </a:rPr>
              <a:t>Đầu </a:t>
            </a:r>
            <a:r>
              <a:rPr lang="en-US" sz="3600" dirty="0" smtClean="0">
                <a:latin typeface="UTM Avo" panose="02040603050506020204" pitchFamily="18" charset="0"/>
              </a:rPr>
              <a:t>tiên, </a:t>
            </a:r>
            <a:r>
              <a:rPr lang="en-US" sz="3600" dirty="0">
                <a:latin typeface="UTM Avo" panose="02040603050506020204" pitchFamily="18" charset="0"/>
              </a:rPr>
              <a:t>gom thức ăn thừa trên </a:t>
            </a:r>
            <a:r>
              <a:rPr lang="en-US" sz="3600" dirty="0" smtClean="0">
                <a:latin typeface="UTM Avo" panose="02040603050506020204" pitchFamily="18" charset="0"/>
              </a:rPr>
              <a:t>bát, </a:t>
            </a:r>
            <a:r>
              <a:rPr lang="en-US" sz="3600" dirty="0">
                <a:latin typeface="UTM Avo" panose="02040603050506020204" pitchFamily="18" charset="0"/>
              </a:rPr>
              <a:t>đĩa.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latin typeface="UTM Avo" panose="02040603050506020204" pitchFamily="18" charset="0"/>
              </a:rPr>
              <a:t>Sau </a:t>
            </a:r>
            <a:r>
              <a:rPr lang="en-US" sz="3600" dirty="0" smtClean="0">
                <a:latin typeface="UTM Avo" panose="02040603050506020204" pitchFamily="18" charset="0"/>
              </a:rPr>
              <a:t>đó, </a:t>
            </a:r>
            <a:r>
              <a:rPr lang="en-US" sz="3600" dirty="0">
                <a:latin typeface="UTM Avo" panose="02040603050506020204" pitchFamily="18" charset="0"/>
              </a:rPr>
              <a:t>xếp </a:t>
            </a:r>
            <a:r>
              <a:rPr lang="en-US" sz="3600" dirty="0" smtClean="0">
                <a:latin typeface="UTM Avo" panose="02040603050506020204" pitchFamily="18" charset="0"/>
              </a:rPr>
              <a:t>bát, </a:t>
            </a:r>
            <a:r>
              <a:rPr lang="en-US" sz="3600" dirty="0">
                <a:latin typeface="UTM Avo" panose="02040603050506020204" pitchFamily="18" charset="0"/>
              </a:rPr>
              <a:t>đĩa cùng loại với nhau. Bát, đĩa đựng thức ăn thừa xếp trên cùng.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latin typeface="UTM Avo" panose="02040603050506020204" pitchFamily="18" charset="0"/>
              </a:rPr>
              <a:t>Tiếp theo, bê bát đĩa ra bồn rửa</a:t>
            </a:r>
            <a:r>
              <a:rPr lang="en-US" sz="3600" dirty="0" smtClean="0">
                <a:latin typeface="UTM Avo" panose="02040603050506020204" pitchFamily="18" charset="0"/>
              </a:rPr>
              <a:t>.</a:t>
            </a:r>
          </a:p>
          <a:p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>
                <a:latin typeface="UTM Avo" panose="02040603050506020204" pitchFamily="18" charset="0"/>
              </a:rPr>
              <a:t>Nhớ bê ít một để tránh rơi vỡ.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latin typeface="UTM Avo" panose="02040603050506020204" pitchFamily="18" charset="0"/>
              </a:rPr>
              <a:t>Cuối cùng lau bàn thật sạch sẽ.</a:t>
            </a:r>
            <a:endParaRPr lang="en-US" sz="3600" dirty="0"/>
          </a:p>
        </p:txBody>
      </p:sp>
      <p:sp>
        <p:nvSpPr>
          <p:cNvPr id="5" name="Text Box 4"/>
          <p:cNvSpPr txBox="1"/>
          <p:nvPr/>
        </p:nvSpPr>
        <p:spPr>
          <a:xfrm>
            <a:off x="2401824" y="38227"/>
            <a:ext cx="6604000" cy="73866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Giúp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mẹ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thật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vui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8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KHÔÛI ÑOÄNG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62149" y="307975"/>
            <a:ext cx="1042416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1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 Bài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đọc trên viết về cách làm việc gì?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48D3055B-E22C-4218-8E16-07427C589F42}"/>
              </a:ext>
            </a:extLst>
          </p:cNvPr>
          <p:cNvSpPr/>
          <p:nvPr/>
        </p:nvSpPr>
        <p:spPr>
          <a:xfrm>
            <a:off x="862149" y="2341880"/>
            <a:ext cx="1042416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Bài đọc trên viết về </a:t>
            </a:r>
            <a:r>
              <a:rPr lang="en-US" sz="3600" dirty="0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ách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giúp mẹ dọn dẹp bát, đũa sau khi ăn xong</a:t>
            </a:r>
            <a:r>
              <a:rPr lang="en-US" sz="3600" dirty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7" grpId="0" bldLvl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61705" y="388076"/>
            <a:ext cx="10685416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2. Thi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kể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về đồ dùng nhà bếp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6" name="Picture 5" descr="A picture containing text, indoor, sink, counter&#10;&#10;Description automatically generated">
            <a:extLst>
              <a:ext uri="{FF2B5EF4-FFF2-40B4-BE49-F238E27FC236}">
                <a16:creationId xmlns:a16="http://schemas.microsoft.com/office/drawing/2014/main" id="{F5952D5D-10D3-440E-A645-3859B6447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0" y="2058641"/>
            <a:ext cx="10384971" cy="327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3804A522-D80C-49EB-B7F3-FF0FAF9759DB}"/>
              </a:ext>
            </a:extLst>
          </p:cNvPr>
          <p:cNvSpPr/>
          <p:nvPr/>
        </p:nvSpPr>
        <p:spPr>
          <a:xfrm>
            <a:off x="757646" y="179070"/>
            <a:ext cx="10633166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Nói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về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cách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dọn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dẹp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bàn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ăn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AB3910-3A12-412E-BF0D-E1B29C561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7" y="1619794"/>
            <a:ext cx="10633166" cy="52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68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7101" y="120312"/>
            <a:ext cx="371283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giải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4016C1-814B-4A33-96AC-A654E8C1B0A4}"/>
              </a:ext>
            </a:extLst>
          </p:cNvPr>
          <p:cNvSpPr txBox="1"/>
          <p:nvPr/>
        </p:nvSpPr>
        <p:spPr>
          <a:xfrm>
            <a:off x="3153792" y="1471208"/>
            <a:ext cx="75597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Một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cò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trắng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phau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phau</a:t>
            </a:r>
            <a:endParaRPr lang="en-US" sz="3600" dirty="0">
              <a:latin typeface="UTM Avo" panose="02040603050506020204" pitchFamily="18" charset="0"/>
            </a:endParaRPr>
          </a:p>
          <a:p>
            <a:r>
              <a:rPr lang="en-US" sz="3600" dirty="0">
                <a:latin typeface="UTM Avo" panose="02040603050506020204" pitchFamily="18" charset="0"/>
              </a:rPr>
              <a:t>Ăn no tắm mát rủ nhau đi </a:t>
            </a:r>
            <a:r>
              <a:rPr lang="en-US" sz="3600" dirty="0" smtClean="0">
                <a:latin typeface="UTM Avo" panose="02040603050506020204" pitchFamily="18" charset="0"/>
              </a:rPr>
              <a:t>nằm.</a:t>
            </a:r>
          </a:p>
          <a:p>
            <a:r>
              <a:rPr lang="en-US" sz="2800" i="1" dirty="0" smtClean="0">
                <a:latin typeface="UTM Avo" panose="02040603050506020204" pitchFamily="18" charset="0"/>
              </a:rPr>
              <a:t>                                                   Là cái gì ?</a:t>
            </a:r>
            <a:endParaRPr lang="en-US" sz="2800" i="1" dirty="0">
              <a:latin typeface="UTM Avo" panose="02040603050506020204" pitchFamily="18" charset="0"/>
            </a:endParaRPr>
          </a:p>
        </p:txBody>
      </p:sp>
      <p:pic>
        <p:nvPicPr>
          <p:cNvPr id="5" name="Picture 4" descr="A picture containing indoor, toilet, dining table, porcelain&#10;&#10;Description automatically generated">
            <a:extLst>
              <a:ext uri="{FF2B5EF4-FFF2-40B4-BE49-F238E27FC236}">
                <a16:creationId xmlns:a16="http://schemas.microsoft.com/office/drawing/2014/main" id="{8E3333ED-2C25-4DB1-8C3D-9043458CB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334" y="3068844"/>
            <a:ext cx="6228907" cy="35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69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2092877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Giúp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mẹ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thật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vui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AA1134-2E0A-4244-A359-95C73CE4F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645" y="4112958"/>
            <a:ext cx="4352925" cy="2419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416" y="776887"/>
            <a:ext cx="11521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UTM Avo" panose="02040603050506020204" pitchFamily="18" charset="0"/>
              </a:rPr>
              <a:t>    Bữa </a:t>
            </a:r>
            <a:r>
              <a:rPr lang="en-US" sz="3600" dirty="0">
                <a:latin typeface="UTM Avo" panose="02040603050506020204" pitchFamily="18" charset="0"/>
              </a:rPr>
              <a:t>cơm ngon </a:t>
            </a:r>
            <a:r>
              <a:rPr lang="en-US" sz="3600" dirty="0" smtClean="0">
                <a:latin typeface="UTM Avo" panose="02040603050506020204" pitchFamily="18" charset="0"/>
              </a:rPr>
              <a:t>quá! </a:t>
            </a:r>
            <a:r>
              <a:rPr lang="en-US" sz="3600" dirty="0">
                <a:latin typeface="UTM Avo" panose="02040603050506020204" pitchFamily="18" charset="0"/>
              </a:rPr>
              <a:t>Mẹ nấu ăn thật tuyệt </a:t>
            </a:r>
            <a:r>
              <a:rPr lang="en-US" sz="3600" dirty="0" smtClean="0">
                <a:latin typeface="UTM Avo" panose="02040603050506020204" pitchFamily="18" charset="0"/>
              </a:rPr>
              <a:t>vời! </a:t>
            </a:r>
            <a:r>
              <a:rPr lang="en-US" sz="3600" dirty="0">
                <a:latin typeface="UTM Avo" panose="02040603050506020204" pitchFamily="18" charset="0"/>
              </a:rPr>
              <a:t>Anh em mình đã no bụng rồi. Bây giờ chúng mình cần giúp đỡ mẹ dọn dẹp bàn ăn. Anh em mình cẩn thận làm theo lời mẹ dạy: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latin typeface="UTM Avo" panose="02040603050506020204" pitchFamily="18" charset="0"/>
              </a:rPr>
              <a:t>Đầu </a:t>
            </a:r>
            <a:r>
              <a:rPr lang="en-US" sz="3600" dirty="0" smtClean="0">
                <a:latin typeface="UTM Avo" panose="02040603050506020204" pitchFamily="18" charset="0"/>
              </a:rPr>
              <a:t>tiên, </a:t>
            </a:r>
            <a:r>
              <a:rPr lang="en-US" sz="3600" dirty="0">
                <a:latin typeface="UTM Avo" panose="02040603050506020204" pitchFamily="18" charset="0"/>
              </a:rPr>
              <a:t>gom thức ăn thừa trên </a:t>
            </a:r>
            <a:r>
              <a:rPr lang="en-US" sz="3600" dirty="0" smtClean="0">
                <a:latin typeface="UTM Avo" panose="02040603050506020204" pitchFamily="18" charset="0"/>
              </a:rPr>
              <a:t>bát, </a:t>
            </a:r>
            <a:r>
              <a:rPr lang="en-US" sz="3600" dirty="0">
                <a:latin typeface="UTM Avo" panose="02040603050506020204" pitchFamily="18" charset="0"/>
              </a:rPr>
              <a:t>đĩa.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latin typeface="UTM Avo" panose="02040603050506020204" pitchFamily="18" charset="0"/>
              </a:rPr>
              <a:t>Sau </a:t>
            </a:r>
            <a:r>
              <a:rPr lang="en-US" sz="3600" dirty="0" smtClean="0">
                <a:latin typeface="UTM Avo" panose="02040603050506020204" pitchFamily="18" charset="0"/>
              </a:rPr>
              <a:t>đó, </a:t>
            </a:r>
            <a:r>
              <a:rPr lang="en-US" sz="3600" dirty="0">
                <a:latin typeface="UTM Avo" panose="02040603050506020204" pitchFamily="18" charset="0"/>
              </a:rPr>
              <a:t>xếp </a:t>
            </a:r>
            <a:r>
              <a:rPr lang="en-US" sz="3600" dirty="0" smtClean="0">
                <a:latin typeface="UTM Avo" panose="02040603050506020204" pitchFamily="18" charset="0"/>
              </a:rPr>
              <a:t>bát, </a:t>
            </a:r>
            <a:r>
              <a:rPr lang="en-US" sz="3600" dirty="0">
                <a:latin typeface="UTM Avo" panose="02040603050506020204" pitchFamily="18" charset="0"/>
              </a:rPr>
              <a:t>đĩa cùng loại với nhau. Bát, đĩa đựng thức ăn thừa xếp trên cùng.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latin typeface="UTM Avo" panose="02040603050506020204" pitchFamily="18" charset="0"/>
              </a:rPr>
              <a:t>Tiếp theo, bê bát đĩa ra bồn rửa</a:t>
            </a:r>
            <a:r>
              <a:rPr lang="en-US" sz="3600" dirty="0" smtClean="0">
                <a:latin typeface="UTM Avo" panose="02040603050506020204" pitchFamily="18" charset="0"/>
              </a:rPr>
              <a:t>.</a:t>
            </a:r>
          </a:p>
          <a:p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>
                <a:latin typeface="UTM Avo" panose="02040603050506020204" pitchFamily="18" charset="0"/>
              </a:rPr>
              <a:t>Nhớ bê ít một để tránh rơi vỡ.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latin typeface="UTM Avo" panose="02040603050506020204" pitchFamily="18" charset="0"/>
              </a:rPr>
              <a:t>Cuối cùng lau bàn thật sạch sẽ.</a:t>
            </a:r>
            <a:endParaRPr lang="en-US" sz="3600" dirty="0"/>
          </a:p>
        </p:txBody>
      </p:sp>
      <p:sp>
        <p:nvSpPr>
          <p:cNvPr id="5" name="Text Box 4"/>
          <p:cNvSpPr txBox="1"/>
          <p:nvPr/>
        </p:nvSpPr>
        <p:spPr>
          <a:xfrm>
            <a:off x="2401824" y="38227"/>
            <a:ext cx="6604000" cy="73866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Giúp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mẹ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thật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vui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4974" y="142774"/>
            <a:ext cx="1984839" cy="525464"/>
            <a:chOff x="-24974" y="142774"/>
            <a:chExt cx="1984839" cy="525464"/>
          </a:xfrm>
        </p:grpSpPr>
        <p:sp>
          <p:nvSpPr>
            <p:cNvPr id="5" name="Freeform: Shape 4"/>
            <p:cNvSpPr/>
            <p:nvPr/>
          </p:nvSpPr>
          <p:spPr bwMode="auto">
            <a:xfrm>
              <a:off x="0" y="142774"/>
              <a:ext cx="1847461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endParaRPr>
            </a:p>
          </p:txBody>
        </p:sp>
        <p:sp>
          <p:nvSpPr>
            <p:cNvPr id="6" name="13"/>
            <p:cNvSpPr txBox="1">
              <a:spLocks noChangeArrowheads="1"/>
            </p:cNvSpPr>
            <p:nvPr/>
          </p:nvSpPr>
          <p:spPr bwMode="auto">
            <a:xfrm>
              <a:off x="-24974" y="142775"/>
              <a:ext cx="19848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UTM Avo" panose="02040603050506020204" charset="0"/>
                  <a:ea typeface="Arial-Rounded" panose="020B0500000000000000" pitchFamily="34" charset="0"/>
                  <a:cs typeface="UTM Avo" panose="02040603050506020204" charset="0"/>
                </a:rPr>
                <a:t>Giải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UTM Avo" panose="02040603050506020204" charset="0"/>
                  <a:ea typeface="Arial-Rounded" panose="020B0500000000000000" pitchFamily="34" charset="0"/>
                  <a:cs typeface="UTM Avo" panose="0204060305050602020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UTM Avo" panose="02040603050506020204" charset="0"/>
                  <a:ea typeface="Arial-Rounded" panose="020B0500000000000000" pitchFamily="34" charset="0"/>
                  <a:cs typeface="UTM Avo" panose="02040603050506020204" charset="0"/>
                </a:rPr>
                <a:t>nghĩa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47002" y="870293"/>
            <a:ext cx="2554417" cy="2558707"/>
            <a:chOff x="3447002" y="870293"/>
            <a:chExt cx="2554417" cy="255870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" name="Freeform 15"/>
            <p:cNvSpPr/>
            <p:nvPr/>
          </p:nvSpPr>
          <p:spPr bwMode="auto">
            <a:xfrm>
              <a:off x="3447002" y="870293"/>
              <a:ext cx="2554417" cy="2558707"/>
            </a:xfrm>
            <a:custGeom>
              <a:avLst/>
              <a:gdLst>
                <a:gd name="T0" fmla="*/ 1889740 w 2320"/>
                <a:gd name="T1" fmla="*/ 571426 h 2320"/>
                <a:gd name="T2" fmla="*/ 1319560 w 2320"/>
                <a:gd name="T3" fmla="*/ 0 h 2320"/>
                <a:gd name="T4" fmla="*/ 0 w 2320"/>
                <a:gd name="T5" fmla="*/ 0 h 2320"/>
                <a:gd name="T6" fmla="*/ 0 w 2320"/>
                <a:gd name="T7" fmla="*/ 1322442 h 2320"/>
                <a:gd name="T8" fmla="*/ 570180 w 2320"/>
                <a:gd name="T9" fmla="*/ 1893868 h 2320"/>
                <a:gd name="T10" fmla="*/ 1889740 w 2320"/>
                <a:gd name="T11" fmla="*/ 1893868 h 2320"/>
                <a:gd name="T12" fmla="*/ 1889740 w 2320"/>
                <a:gd name="T13" fmla="*/ 571426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700"/>
                  </a:move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cubicBezTo>
                    <a:pt x="0" y="540"/>
                    <a:pt x="0" y="1080"/>
                    <a:pt x="0" y="1620"/>
                  </a:cubicBez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lnTo>
                    <a:pt x="2320" y="700"/>
                  </a:lnTo>
                  <a:close/>
                </a:path>
              </a:pathLst>
            </a:custGeom>
            <a:solidFill>
              <a:srgbClr val="89C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17" tIns="60958" rIns="121917" bIns="60958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等线" panose="020B0503020204020204" pitchFamily="2" charset="-122"/>
                <a:cs typeface="UTM Avo" panose="0204060305050602020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35992" y="1694008"/>
              <a:ext cx="237643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UTM Avo" panose="02040603050506020204" charset="0"/>
                  <a:ea typeface="Arial-Rounded" panose="020B0500000000000000" pitchFamily="34" charset="0"/>
                  <a:cs typeface="UTM Avo" panose="02040603050506020204" charset="0"/>
                </a:rPr>
                <a:t>gom</a:t>
              </a:r>
              <a:endPara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06531" y="876726"/>
            <a:ext cx="5244733" cy="2558707"/>
            <a:chOff x="6206532" y="876726"/>
            <a:chExt cx="2554416" cy="255870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" name="Freeform 14"/>
            <p:cNvSpPr/>
            <p:nvPr/>
          </p:nvSpPr>
          <p:spPr bwMode="auto">
            <a:xfrm>
              <a:off x="6206532" y="876726"/>
              <a:ext cx="2554416" cy="2558707"/>
            </a:xfrm>
            <a:custGeom>
              <a:avLst/>
              <a:gdLst>
                <a:gd name="T0" fmla="*/ 0 w 2320"/>
                <a:gd name="T1" fmla="*/ 571426 h 2320"/>
                <a:gd name="T2" fmla="*/ 570180 w 2320"/>
                <a:gd name="T3" fmla="*/ 0 h 2320"/>
                <a:gd name="T4" fmla="*/ 1889740 w 2320"/>
                <a:gd name="T5" fmla="*/ 0 h 2320"/>
                <a:gd name="T6" fmla="*/ 1889740 w 2320"/>
                <a:gd name="T7" fmla="*/ 1322442 h 2320"/>
                <a:gd name="T8" fmla="*/ 1319560 w 2320"/>
                <a:gd name="T9" fmla="*/ 1893868 h 2320"/>
                <a:gd name="T10" fmla="*/ 0 w 2320"/>
                <a:gd name="T11" fmla="*/ 1893868 h 2320"/>
                <a:gd name="T12" fmla="*/ 0 w 2320"/>
                <a:gd name="T13" fmla="*/ 571426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0" y="700"/>
                  </a:move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cubicBezTo>
                    <a:pt x="2320" y="540"/>
                    <a:pt x="2320" y="1080"/>
                    <a:pt x="2320" y="1620"/>
                  </a:cubicBez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lnTo>
                    <a:pt x="0" y="700"/>
                  </a:lnTo>
                  <a:close/>
                </a:path>
              </a:pathLst>
            </a:custGeom>
            <a:solidFill>
              <a:srgbClr val="89C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17" tIns="60958" rIns="121917" bIns="60958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等线" panose="020B0503020204020204" pitchFamily="2" charset="-122"/>
                <a:cs typeface="UTM Avo" panose="0204060305050602020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44321" y="1611037"/>
              <a:ext cx="2376435" cy="8632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 err="1">
                  <a:effectLst/>
                  <a:latin typeface="Times New Roman" panose="02020603050405020304" pitchFamily="18" charset="0"/>
                </a:rPr>
                <a:t>dồn</a:t>
              </a:r>
              <a:r>
                <a:rPr lang="en-US" sz="2400" dirty="0"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</a:rPr>
                <a:t>thức</a:t>
              </a:r>
              <a:r>
                <a:rPr lang="en-US" sz="2400" dirty="0"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</a:rPr>
                <a:t>ăn</a:t>
              </a:r>
              <a:r>
                <a:rPr lang="en-US" sz="2400" dirty="0"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</a:rPr>
                <a:t>thừa</a:t>
              </a:r>
              <a:r>
                <a:rPr lang="en-US" sz="2400" dirty="0"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</a:rPr>
                <a:t>trên</a:t>
              </a:r>
              <a:r>
                <a:rPr lang="en-US" sz="2400" dirty="0"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</a:rPr>
                <a:t>bát</a:t>
              </a:r>
              <a:r>
                <a:rPr lang="en-US" sz="2400" dirty="0">
                  <a:effectLst/>
                  <a:latin typeface="Times New Roman" panose="02020603050405020304" pitchFamily="18" charset="0"/>
                </a:rPr>
                <a:t>, </a:t>
              </a:r>
              <a:r>
                <a:rPr lang="en-US" sz="2400" dirty="0" err="1">
                  <a:effectLst/>
                  <a:latin typeface="Times New Roman" panose="02020603050405020304" pitchFamily="18" charset="0"/>
                </a:rPr>
                <a:t>đĩa</a:t>
              </a:r>
              <a:r>
                <a:rPr lang="en-US" sz="2400" dirty="0"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</a:rPr>
                <a:t>cho</a:t>
              </a:r>
              <a:r>
                <a:rPr lang="en-US" sz="2400" dirty="0"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</a:rPr>
                <a:t>vào</a:t>
              </a:r>
              <a:r>
                <a:rPr lang="en-US" sz="2400" dirty="0"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</a:rPr>
                <a:t>một</a:t>
              </a:r>
              <a:r>
                <a:rPr lang="en-US" sz="2400" dirty="0"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</a:rPr>
                <a:t>chỗ</a:t>
              </a:r>
              <a:r>
                <a:rPr lang="en-US" sz="2400" dirty="0"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</a:rPr>
                <a:t>cho</a:t>
              </a:r>
              <a:r>
                <a:rPr lang="en-US" sz="2400" dirty="0"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</a:rPr>
                <a:t>gọn</a:t>
              </a:r>
              <a:endParaRPr lang="en-US" sz="2400" dirty="0">
                <a:effectLst/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416" y="1752247"/>
            <a:ext cx="11521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dirty="0" smtClean="0">
                <a:latin typeface="UTM Avo" panose="02040603050506020204" pitchFamily="18" charset="0"/>
              </a:rPr>
              <a:t>    Bữa </a:t>
            </a:r>
            <a:r>
              <a:rPr lang="en-US" sz="7200" dirty="0">
                <a:latin typeface="UTM Avo" panose="02040603050506020204" pitchFamily="18" charset="0"/>
              </a:rPr>
              <a:t>cơm ngon </a:t>
            </a:r>
            <a:r>
              <a:rPr lang="en-US" sz="7200" dirty="0" smtClean="0">
                <a:latin typeface="UTM Avo" panose="02040603050506020204" pitchFamily="18" charset="0"/>
              </a:rPr>
              <a:t>quá! </a:t>
            </a:r>
            <a:endParaRPr lang="en-US" sz="7200" dirty="0"/>
          </a:p>
        </p:txBody>
      </p:sp>
      <p:sp>
        <p:nvSpPr>
          <p:cNvPr id="5" name="Text Box 4"/>
          <p:cNvSpPr txBox="1"/>
          <p:nvPr/>
        </p:nvSpPr>
        <p:spPr>
          <a:xfrm>
            <a:off x="1255776" y="367411"/>
            <a:ext cx="9180576" cy="1046436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Giúp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mẹ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thật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vui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64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416" y="1227991"/>
            <a:ext cx="11521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dirty="0">
                <a:latin typeface="UTM Avo" panose="02040603050506020204" pitchFamily="18" charset="0"/>
              </a:rPr>
              <a:t>Mẹ nấu ăn thật tuyệt vời!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60088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416" y="1227991"/>
            <a:ext cx="11521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800" dirty="0" smtClean="0">
                <a:latin typeface="UTM Avo" panose="02040603050506020204" pitchFamily="18" charset="0"/>
              </a:rPr>
              <a:t> Anh </a:t>
            </a:r>
            <a:r>
              <a:rPr lang="en-US" sz="8800" dirty="0">
                <a:latin typeface="UTM Avo" panose="02040603050506020204" pitchFamily="18" charset="0"/>
              </a:rPr>
              <a:t>em mình đã no bụng rồi.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38749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144" y="508663"/>
            <a:ext cx="11521440" cy="4893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7200" dirty="0">
                <a:latin typeface="UTM Avo" panose="02040603050506020204" pitchFamily="18" charset="0"/>
              </a:rPr>
              <a:t>Bây giờ chúng mình cần giúp đỡ mẹ dọn dẹp bàn ăn.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2419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565</Words>
  <Application>Microsoft Office PowerPoint</Application>
  <PresentationFormat>Widescreen</PresentationFormat>
  <Paragraphs>52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SimSun</vt:lpstr>
      <vt:lpstr>Arial</vt:lpstr>
      <vt:lpstr>Arial-Rounded</vt:lpstr>
      <vt:lpstr>Calibri</vt:lpstr>
      <vt:lpstr>Calibri Light</vt:lpstr>
      <vt:lpstr>等线</vt:lpstr>
      <vt:lpstr>Times New Roman</vt:lpstr>
      <vt:lpstr>UTM Avo</vt:lpstr>
      <vt:lpstr>VNI-Avo</vt:lpstr>
      <vt:lpstr>1_Office Theme</vt:lpstr>
      <vt:lpstr>Office 主题</vt:lpstr>
      <vt:lpstr>Default Design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7</cp:revision>
  <dcterms:created xsi:type="dcterms:W3CDTF">2021-02-15T08:15:19Z</dcterms:created>
  <dcterms:modified xsi:type="dcterms:W3CDTF">2021-03-28T06:58:37Z</dcterms:modified>
</cp:coreProperties>
</file>